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4"/>
  </p:notesMasterIdLst>
  <p:sldIdLst>
    <p:sldId id="259" r:id="rId5"/>
    <p:sldId id="270" r:id="rId6"/>
    <p:sldId id="271" r:id="rId7"/>
    <p:sldId id="261" r:id="rId8"/>
    <p:sldId id="265" r:id="rId9"/>
    <p:sldId id="269" r:id="rId10"/>
    <p:sldId id="263" r:id="rId11"/>
    <p:sldId id="272" r:id="rId12"/>
    <p:sldId id="260" r:id="rId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63934" autoAdjust="0"/>
  </p:normalViewPr>
  <p:slideViewPr>
    <p:cSldViewPr snapToGrid="0">
      <p:cViewPr varScale="1">
        <p:scale>
          <a:sx n="73" d="100"/>
          <a:sy n="73" d="100"/>
        </p:scale>
        <p:origin x="273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DE7F58-9E2C-4BA7-8B42-C0FBB81997CB}" type="datetimeFigureOut">
              <a:rPr lang="en-GB" smtClean="0"/>
              <a:t>16/06/2020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FB87F9-B2D1-4D53-8DCA-233C4BB70BD1}" type="slidenum">
              <a:rPr lang="en-GB" smtClean="0"/>
              <a:t>‹#›</a:t>
            </a:fld>
            <a:endParaRPr lang="en-GB"/>
          </a:p>
        </p:txBody>
      </p:sp>
    </p:spTree>
    <p:extLst>
      <p:ext uri="{BB962C8B-B14F-4D97-AF65-F5344CB8AC3E}">
        <p14:creationId xmlns:p14="http://schemas.microsoft.com/office/powerpoint/2010/main" val="3050921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inspireculture.org.uk/contact-u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dropbox.com/sh/oq1lmtu50abqcb1/AABtDxQOWcIkaSZKY0oRVy8la?dl=0"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about:blank"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ysClr val="windowText" lastClr="000000"/>
                </a:solidFill>
                <a:uFill>
                  <a:solidFill/>
                </a:uFill>
                <a:latin typeface="Trebuchet MS"/>
                <a:ea typeface="Trebuchet MS"/>
                <a:cs typeface="Trebuchet MS"/>
                <a:sym typeface="Trebuchet MS"/>
              </a:rPr>
              <a:t>Information for teachers:  Summary of presentation &amp; Summer Reading Challenge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ysClr val="windowText" lastClr="000000"/>
              </a:solidFill>
              <a:uFill>
                <a:solidFill/>
              </a:uFill>
              <a:latin typeface="Trebuchet MS"/>
              <a:ea typeface="Trebuchet MS"/>
              <a:cs typeface="Trebuchet MS"/>
              <a:sym typeface="Trebuchet M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uFill>
                  <a:solidFill/>
                </a:uFill>
                <a:latin typeface="Trebuchet MS"/>
                <a:ea typeface="Trebuchet MS"/>
                <a:cs typeface="Trebuchet MS"/>
                <a:sym typeface="Trebuchet MS"/>
              </a:rPr>
              <a:t>This PowerPoint presentation explains Silly Squad– the 2020 Summer Reading Challenge.    It can be used in classrooms to let children know about the challenge.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ysClr val="windowText" lastClr="000000"/>
              </a:solidFill>
              <a:uFill>
                <a:solidFill/>
              </a:uFill>
              <a:latin typeface="Trebuchet MS"/>
              <a:ea typeface="Trebuchet MS"/>
              <a:cs typeface="Trebuchet MS"/>
              <a:sym typeface="Trebuchet M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What is the Summer Reading Challenge?  </a:t>
            </a:r>
            <a:r>
              <a:rPr lang="en-US" sz="1200" kern="1200" dirty="0">
                <a:solidFill>
                  <a:schemeClr val="tx1"/>
                </a:solidFill>
                <a:effectLst/>
                <a:latin typeface="+mn-lt"/>
                <a:ea typeface="+mn-ea"/>
                <a:cs typeface="+mn-cs"/>
              </a:rPr>
              <a:t>The Summer Reading Challenge is an annual event aimed at 4-11 year </a:t>
            </a:r>
            <a:r>
              <a:rPr lang="en-US" sz="1200" kern="1200" dirty="0" err="1">
                <a:solidFill>
                  <a:schemeClr val="tx1"/>
                </a:solidFill>
                <a:effectLst/>
                <a:latin typeface="+mn-lt"/>
                <a:ea typeface="+mn-ea"/>
                <a:cs typeface="+mn-cs"/>
              </a:rPr>
              <a:t>olds</a:t>
            </a:r>
            <a:r>
              <a:rPr lang="en-US" sz="1200" kern="1200" dirty="0">
                <a:solidFill>
                  <a:schemeClr val="tx1"/>
                </a:solidFill>
                <a:effectLst/>
                <a:latin typeface="+mn-lt"/>
                <a:ea typeface="+mn-ea"/>
                <a:cs typeface="+mn-cs"/>
              </a:rPr>
              <a:t>.   Each summer children are encouraged to read six (or more) books of their choice with collectable incentives and rewards, plus a certificate for every child who completes the Challenge.   Taking part in the challenge can help to reduce the dip in reading levels that can occur over the long break.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ysClr val="windowText" lastClr="000000"/>
              </a:solidFill>
              <a:uFill>
                <a:solidFill/>
              </a:uFill>
              <a:latin typeface="Trebuchet MS"/>
              <a:ea typeface="Trebuchet MS"/>
              <a:cs typeface="Trebuchet MS"/>
              <a:sym typeface="Trebuchet M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effectLst/>
                <a:latin typeface="+mn-lt"/>
                <a:ea typeface="+mn-ea"/>
                <a:cs typeface="+mn-cs"/>
              </a:rPr>
              <a:t>How do children take part?  </a:t>
            </a:r>
            <a:r>
              <a:rPr lang="en-US" sz="1200" kern="1200" baseline="0" dirty="0">
                <a:solidFill>
                  <a:schemeClr val="tx1"/>
                </a:solidFill>
                <a:effectLst/>
                <a:latin typeface="+mn-lt"/>
                <a:ea typeface="+mn-ea"/>
                <a:cs typeface="+mn-cs"/>
              </a:rPr>
              <a:t>Usually children sign up and take part in libraries.  This year d</a:t>
            </a:r>
            <a:r>
              <a:rPr lang="en-GB" sz="1200" kern="1200" baseline="0" dirty="0" err="1">
                <a:solidFill>
                  <a:schemeClr val="tx1"/>
                </a:solidFill>
                <a:effectLst/>
                <a:latin typeface="+mn-lt"/>
                <a:ea typeface="+mn-ea"/>
                <a:cs typeface="+mn-cs"/>
              </a:rPr>
              <a:t>ue</a:t>
            </a:r>
            <a:r>
              <a:rPr lang="en-GB" sz="1200" kern="1200" baseline="0" dirty="0">
                <a:solidFill>
                  <a:schemeClr val="tx1"/>
                </a:solidFill>
                <a:effectLst/>
                <a:latin typeface="+mn-lt"/>
                <a:ea typeface="+mn-ea"/>
                <a:cs typeface="+mn-cs"/>
              </a:rPr>
              <a:t> to Covid-19 and the ongoing social distancing measures in schools and public libraries, the Challenge will be </a:t>
            </a:r>
            <a:r>
              <a:rPr lang="en-GB" sz="1200" b="1" kern="1200" baseline="0" dirty="0">
                <a:solidFill>
                  <a:schemeClr val="tx1"/>
                </a:solidFill>
                <a:effectLst/>
                <a:latin typeface="+mn-lt"/>
                <a:ea typeface="+mn-ea"/>
                <a:cs typeface="+mn-cs"/>
              </a:rPr>
              <a:t> all-digital </a:t>
            </a:r>
            <a:r>
              <a:rPr lang="en-GB" sz="1200" kern="1200" baseline="0" dirty="0">
                <a:solidFill>
                  <a:schemeClr val="tx1"/>
                </a:solidFill>
                <a:effectLst/>
                <a:latin typeface="+mn-lt"/>
                <a:ea typeface="+mn-ea"/>
                <a:cs typeface="+mn-cs"/>
              </a:rPr>
              <a:t>and is available now  until September.    Children sign up at www.sillysquad.org.uk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How are libraries involved?  </a:t>
            </a:r>
            <a:r>
              <a:rPr lang="en-GB" sz="1200" kern="1200" baseline="0" dirty="0">
                <a:solidFill>
                  <a:schemeClr val="tx1"/>
                </a:solidFill>
                <a:effectLst/>
                <a:latin typeface="+mn-lt"/>
                <a:ea typeface="+mn-ea"/>
                <a:cs typeface="+mn-cs"/>
              </a:rPr>
              <a:t>Libraries will still be supporting children to take part and there are </a:t>
            </a:r>
            <a:r>
              <a:rPr lang="en-GB" sz="1200" kern="1200" baseline="0" dirty="0" err="1">
                <a:solidFill>
                  <a:schemeClr val="tx1"/>
                </a:solidFill>
                <a:effectLst/>
                <a:latin typeface="+mn-lt"/>
                <a:ea typeface="+mn-ea"/>
                <a:cs typeface="+mn-cs"/>
              </a:rPr>
              <a:t>ebooks</a:t>
            </a:r>
            <a:r>
              <a:rPr lang="en-GB" sz="1200" kern="1200" baseline="0" dirty="0">
                <a:solidFill>
                  <a:schemeClr val="tx1"/>
                </a:solidFill>
                <a:effectLst/>
                <a:latin typeface="+mn-lt"/>
                <a:ea typeface="+mn-ea"/>
                <a:cs typeface="+mn-cs"/>
              </a:rPr>
              <a:t> &amp; </a:t>
            </a:r>
            <a:r>
              <a:rPr lang="en-GB" sz="1200" kern="1200" baseline="0" dirty="0" err="1">
                <a:solidFill>
                  <a:schemeClr val="tx1"/>
                </a:solidFill>
                <a:effectLst/>
                <a:latin typeface="+mn-lt"/>
                <a:ea typeface="+mn-ea"/>
                <a:cs typeface="+mn-cs"/>
              </a:rPr>
              <a:t>eaudiobooks</a:t>
            </a:r>
            <a:r>
              <a:rPr lang="en-GB" sz="1200" kern="1200" baseline="0" dirty="0">
                <a:solidFill>
                  <a:schemeClr val="tx1"/>
                </a:solidFill>
                <a:effectLst/>
                <a:latin typeface="+mn-lt"/>
                <a:ea typeface="+mn-ea"/>
                <a:cs typeface="+mn-cs"/>
              </a:rPr>
              <a:t> to loan online available </a:t>
            </a:r>
            <a:r>
              <a:rPr lang="en-GB" sz="1200" b="1" kern="1200" baseline="0" dirty="0">
                <a:solidFill>
                  <a:schemeClr val="tx1"/>
                </a:solidFill>
                <a:effectLst/>
                <a:latin typeface="+mn-lt"/>
                <a:ea typeface="+mn-ea"/>
                <a:cs typeface="+mn-cs"/>
              </a:rPr>
              <a:t>www.inspireculture.org.uk/online</a:t>
            </a:r>
            <a:r>
              <a:rPr lang="en-GB" sz="1200" kern="1200" baseline="0" dirty="0">
                <a:solidFill>
                  <a:schemeClr val="tx1"/>
                </a:solidFill>
                <a:effectLst/>
                <a:latin typeface="+mn-lt"/>
                <a:ea typeface="+mn-ea"/>
                <a:cs typeface="+mn-cs"/>
              </a:rPr>
              <a:t>.  As library buildings start to reopen we hope some families will be able to access physical books from the library too.  Inspire will also be offering a range of supporting  online activities over the summer too including;  a writing challenge from author Alan MacDonald,  cartoon strip ‘how-to’ from Beano cartoonist Marc Jackson, a Share a Joke competition plus a new digital book and online activities from our Inspire </a:t>
            </a:r>
            <a:r>
              <a:rPr lang="en-GB" sz="1200" kern="1200" baseline="0">
                <a:solidFill>
                  <a:schemeClr val="tx1"/>
                </a:solidFill>
                <a:effectLst/>
                <a:latin typeface="+mn-lt"/>
                <a:ea typeface="+mn-ea"/>
                <a:cs typeface="+mn-cs"/>
              </a:rPr>
              <a:t>author and artist </a:t>
            </a:r>
            <a:r>
              <a:rPr lang="en-GB" sz="1200" kern="1200" baseline="0" dirty="0">
                <a:solidFill>
                  <a:schemeClr val="tx1"/>
                </a:solidFill>
                <a:effectLst/>
                <a:latin typeface="+mn-lt"/>
                <a:ea typeface="+mn-ea"/>
                <a:cs typeface="+mn-cs"/>
              </a:rPr>
              <a:t>in residence.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rgbClr val="0070C0"/>
                </a:solidFill>
                <a:effectLst/>
                <a:latin typeface="+mn-lt"/>
                <a:ea typeface="+mn-ea"/>
                <a:cs typeface="+mn-cs"/>
              </a:rPr>
              <a:t>Key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It’s free to join the Silly Squad website and take part in the Summer Reading Challenge 2020</a:t>
            </a:r>
          </a:p>
          <a:p>
            <a:pPr marL="171450" indent="-171450">
              <a:buFont typeface="Arial" panose="020B0604020202020204" pitchFamily="34" charset="0"/>
              <a:buChar char="•"/>
            </a:pPr>
            <a:r>
              <a:rPr lang="en-GB" dirty="0"/>
              <a:t>Children will need permission from a parent/carer to complete the online registration</a:t>
            </a:r>
          </a:p>
          <a:p>
            <a:pPr marL="171450" indent="-171450">
              <a:buFont typeface="Arial" panose="020B0604020202020204" pitchFamily="34" charset="0"/>
              <a:buChar char="•"/>
            </a:pPr>
            <a:r>
              <a:rPr lang="en-GB" dirty="0"/>
              <a:t>Children using the website choose a screen name and their personal details are never shared with other users on the site</a:t>
            </a:r>
          </a:p>
          <a:p>
            <a:pPr marL="171450" indent="-171450">
              <a:buFont typeface="Arial" panose="020B0604020202020204" pitchFamily="34" charset="0"/>
              <a:buChar char="•"/>
            </a:pPr>
            <a:r>
              <a:rPr lang="en-GB" dirty="0"/>
              <a:t>All book reviews submitted to the site are checked by a moderating team before publication</a:t>
            </a:r>
          </a:p>
          <a:p>
            <a:pPr marL="171450" indent="-171450">
              <a:buFont typeface="Arial" panose="020B0604020202020204" pitchFamily="34" charset="0"/>
              <a:buChar char="•"/>
            </a:pPr>
            <a:r>
              <a:rPr lang="en-GB" dirty="0"/>
              <a:t>All messages posted to the Chat page are checked by a moderating team before publication. Children cannot message each other independently of the moderated forum</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2019-20  </a:t>
            </a:r>
            <a:r>
              <a:rPr lang="en-US" sz="1200" kern="1200" baseline="0" dirty="0">
                <a:solidFill>
                  <a:schemeClr val="tx1"/>
                </a:solidFill>
                <a:effectLst/>
                <a:latin typeface="+mn-lt"/>
                <a:ea typeface="+mn-ea"/>
                <a:cs typeface="+mn-cs"/>
              </a:rPr>
              <a:t>722,731 children took part in our Space Chase reading challenge.   Over 9,000 in  Nottinghamshire via Inspire Libraries.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Copyright notice:  The artwork included in this PowerPoint can only be used to promote and support the Summer Reading Challenge 2020. The artwork should not be extracted or adapted.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rgbClr val="0070C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rgbClr val="0070C0"/>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E920904-8ECE-40A5-817F-10ED99714834}" type="slidenum">
              <a:rPr lang="en-GB" smtClean="0"/>
              <a:t>1</a:t>
            </a:fld>
            <a:endParaRPr lang="en-GB"/>
          </a:p>
        </p:txBody>
      </p:sp>
    </p:spTree>
    <p:extLst>
      <p:ext uri="{BB962C8B-B14F-4D97-AF65-F5344CB8AC3E}">
        <p14:creationId xmlns:p14="http://schemas.microsoft.com/office/powerpoint/2010/main" val="1203778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kern="1200" dirty="0">
                <a:solidFill>
                  <a:schemeClr val="tx1"/>
                </a:solidFill>
                <a:effectLst/>
                <a:latin typeface="+mn-lt"/>
                <a:ea typeface="+mn-ea"/>
                <a:cs typeface="+mn-cs"/>
              </a:rPr>
              <a:t>The Summer Reading Challenge 2020 is here! </a:t>
            </a:r>
          </a:p>
          <a:p>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It’s called </a:t>
            </a:r>
            <a:r>
              <a:rPr lang="en-GB" sz="1200" b="1" kern="1200" dirty="0">
                <a:solidFill>
                  <a:schemeClr val="tx1"/>
                </a:solidFill>
                <a:effectLst/>
                <a:latin typeface="+mn-lt"/>
                <a:ea typeface="+mn-ea"/>
                <a:cs typeface="+mn-cs"/>
              </a:rPr>
              <a:t>Silly Squad </a:t>
            </a:r>
            <a:r>
              <a:rPr lang="en-GB" sz="1200" kern="1200" dirty="0">
                <a:solidFill>
                  <a:schemeClr val="tx1"/>
                </a:solidFill>
                <a:effectLst/>
                <a:latin typeface="+mn-lt"/>
                <a:ea typeface="+mn-ea"/>
                <a:cs typeface="+mn-cs"/>
              </a:rPr>
              <a:t>and is all about funny books, happiness and having a laugh.</a:t>
            </a:r>
          </a:p>
          <a:p>
            <a:pPr marL="17145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The Silly Squad is a loveable bunch of animals who run a fantastic fun house. But beware: a mysterious baddy is waiting to spoil the fun!  (Who do you think that is? Anyone look suspicious in the picture?)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Usually you go into your local library to join and take part in the Summer Reading Challenge .  Some of you may have taken part before? (Last year was called Space Chase)</a:t>
            </a:r>
          </a:p>
          <a:p>
            <a:pPr marL="17145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This year is different.  Because libraries have been closed and will be opening slowly over the summer.   This year’s challenge is an </a:t>
            </a:r>
            <a:r>
              <a:rPr lang="en-GB" sz="1200" b="1" kern="1200" dirty="0">
                <a:solidFill>
                  <a:schemeClr val="tx1"/>
                </a:solidFill>
                <a:effectLst/>
                <a:latin typeface="+mn-lt"/>
                <a:ea typeface="+mn-ea"/>
                <a:cs typeface="+mn-cs"/>
              </a:rPr>
              <a:t>ALL NEW,  ALL DIGITAL </a:t>
            </a:r>
            <a:r>
              <a:rPr lang="en-GB" sz="1200" kern="1200" dirty="0">
                <a:solidFill>
                  <a:schemeClr val="tx1"/>
                </a:solidFill>
                <a:effectLst/>
                <a:latin typeface="+mn-lt"/>
                <a:ea typeface="+mn-ea"/>
                <a:cs typeface="+mn-cs"/>
              </a:rPr>
              <a:t>challenge</a:t>
            </a:r>
          </a:p>
          <a:p>
            <a:pPr marL="17145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This means you join in online and you can read books, comics or magazines you already have at home, at school, as well as reading books from the library.</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E920904-8ECE-40A5-817F-10ED99714834}" type="slidenum">
              <a:rPr lang="en-GB" smtClean="0"/>
              <a:t>2</a:t>
            </a:fld>
            <a:endParaRPr lang="en-GB"/>
          </a:p>
        </p:txBody>
      </p:sp>
    </p:spTree>
    <p:extLst>
      <p:ext uri="{BB962C8B-B14F-4D97-AF65-F5344CB8AC3E}">
        <p14:creationId xmlns:p14="http://schemas.microsoft.com/office/powerpoint/2010/main" val="1651756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b="1" kern="1200" dirty="0">
                <a:solidFill>
                  <a:schemeClr val="tx1"/>
                </a:solidFill>
                <a:effectLst/>
                <a:latin typeface="+mn-lt"/>
                <a:ea typeface="+mn-ea"/>
                <a:cs typeface="+mn-cs"/>
              </a:rPr>
              <a:t>HOW DOES IT WORK?</a:t>
            </a:r>
          </a:p>
          <a:p>
            <a:pPr marL="0" indent="0">
              <a:buFont typeface="Arial" panose="020B0604020202020204" pitchFamily="34" charset="0"/>
              <a:buNone/>
            </a:pPr>
            <a:r>
              <a:rPr lang="en-GB"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You can join the Silly Squad on a new adventure by signing up at the Silly Squad website </a:t>
            </a:r>
            <a:r>
              <a:rPr lang="en-GB" sz="1200" b="1" kern="1200" dirty="0">
                <a:solidFill>
                  <a:schemeClr val="tx1"/>
                </a:solidFill>
                <a:effectLst/>
                <a:latin typeface="+mn-lt"/>
                <a:ea typeface="+mn-ea"/>
                <a:cs typeface="+mn-cs"/>
              </a:rPr>
              <a:t>www.sillysquad.org.uk</a:t>
            </a:r>
          </a:p>
          <a:p>
            <a:pPr marL="17145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This year you set your own personal reading challenge to complete this summer.   Inspire Libraries recommend at least 6 books!  But it is up to you!  How many do you think you could read before September?</a:t>
            </a:r>
          </a:p>
          <a:p>
            <a:pPr marL="17145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The Silly Squad website will help you keep track of  the books you have read &amp; you can rate and review your books to let others know what you thought of them. </a:t>
            </a:r>
          </a:p>
          <a:p>
            <a:pPr marL="17145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You will unlock digital rewards &amp; badges along the way.    </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If you complete your Challenge, you’ll also get a special certificate to print off and keep. </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r>
              <a:rPr lang="en-GB" b="1" dirty="0"/>
              <a:t>What books can I read on the Challenge?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Anything you want! You choose the books you want to read on their Challenge; novels, fact books, joke books – all reading counts.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Usually for the Reading Challenge you are asked to borrow and read books from the library.  This year, as libraries might be closed or not open as much as usual –  that might make things too difficult. So you can read books, comics or magazines you already have at home, at school, as well as reading books from the library.</a:t>
            </a:r>
          </a:p>
          <a:p>
            <a:pPr marL="171450" indent="-171450">
              <a:buFont typeface="Arial" panose="020B0604020202020204" pitchFamily="34" charset="0"/>
              <a:buChar char="•"/>
            </a:pPr>
            <a:endParaRPr lang="en-GB" b="1" dirty="0"/>
          </a:p>
        </p:txBody>
      </p:sp>
      <p:sp>
        <p:nvSpPr>
          <p:cNvPr id="4" name="Slide Number Placeholder 3"/>
          <p:cNvSpPr>
            <a:spLocks noGrp="1"/>
          </p:cNvSpPr>
          <p:nvPr>
            <p:ph type="sldNum" sz="quarter" idx="5"/>
          </p:nvPr>
        </p:nvSpPr>
        <p:spPr/>
        <p:txBody>
          <a:bodyPr/>
          <a:lstStyle/>
          <a:p>
            <a:fld id="{2E920904-8ECE-40A5-817F-10ED99714834}" type="slidenum">
              <a:rPr lang="en-GB" smtClean="0"/>
              <a:t>3</a:t>
            </a:fld>
            <a:endParaRPr lang="en-GB"/>
          </a:p>
        </p:txBody>
      </p:sp>
    </p:spTree>
    <p:extLst>
      <p:ext uri="{BB962C8B-B14F-4D97-AF65-F5344CB8AC3E}">
        <p14:creationId xmlns:p14="http://schemas.microsoft.com/office/powerpoint/2010/main" val="3195268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This is what the website looks like  </a:t>
            </a:r>
          </a:p>
          <a:p>
            <a:endParaRPr lang="en-GB" b="1" dirty="0"/>
          </a:p>
          <a:p>
            <a:pPr marL="0" indent="0">
              <a:buFont typeface="Arial" panose="020B0604020202020204" pitchFamily="34" charset="0"/>
              <a:buNone/>
            </a:pPr>
            <a:r>
              <a:rPr lang="en-GB" sz="1200" kern="1200" dirty="0">
                <a:solidFill>
                  <a:schemeClr val="tx1"/>
                </a:solidFill>
                <a:effectLst/>
                <a:latin typeface="+mn-lt"/>
                <a:ea typeface="+mn-ea"/>
                <a:cs typeface="+mn-cs"/>
              </a:rPr>
              <a:t>On the website you can also</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Find loads of brilliant book suggestions to get you started on your challenge, and tips on how you can keep reading.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Play games and enter competitions</a:t>
            </a:r>
          </a:p>
          <a:p>
            <a:pPr marL="171450" indent="-171450">
              <a:buFont typeface="Arial" panose="020B0604020202020204" pitchFamily="34" charset="0"/>
              <a:buChar char="•"/>
            </a:pPr>
            <a:r>
              <a:rPr lang="en-GB" dirty="0"/>
              <a:t>Get tips on finding books to read especially helpful  when libraries might be closed.</a:t>
            </a:r>
          </a:p>
          <a:p>
            <a:pPr marL="171450" indent="-171450">
              <a:buFont typeface="Arial" panose="020B0604020202020204" pitchFamily="34" charset="0"/>
              <a:buChar char="•"/>
            </a:pPr>
            <a:r>
              <a:rPr lang="en-GB" dirty="0"/>
              <a:t>Watch special videos from your favourite authors and illustrators</a:t>
            </a:r>
          </a:p>
          <a:p>
            <a:pPr marL="171450" indent="-171450">
              <a:buFont typeface="Arial" panose="020B0604020202020204" pitchFamily="34" charset="0"/>
              <a:buChar char="•"/>
            </a:pPr>
            <a:r>
              <a:rPr lang="en-GB" dirty="0"/>
              <a:t>Take part in mini-challenges, quizzes and activities</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n-GB" sz="1200" kern="1200" dirty="0">
                <a:solidFill>
                  <a:schemeClr val="tx1"/>
                </a:solidFill>
                <a:effectLst/>
                <a:latin typeface="+mn-lt"/>
                <a:ea typeface="+mn-ea"/>
                <a:cs typeface="+mn-cs"/>
              </a:rPr>
              <a:t>This year’s Challenge is </a:t>
            </a:r>
            <a:r>
              <a:rPr lang="en-GB" sz="1200" b="1" kern="1200" dirty="0">
                <a:solidFill>
                  <a:schemeClr val="tx1"/>
                </a:solidFill>
                <a:effectLst/>
                <a:latin typeface="+mn-lt"/>
                <a:ea typeface="+mn-ea"/>
                <a:cs typeface="+mn-cs"/>
              </a:rPr>
              <a:t>available now and runs until September</a:t>
            </a:r>
            <a:r>
              <a:rPr lang="en-GB" sz="1200" kern="1200" dirty="0">
                <a:solidFill>
                  <a:schemeClr val="tx1"/>
                </a:solidFill>
                <a:effectLst/>
                <a:latin typeface="+mn-lt"/>
                <a:ea typeface="+mn-ea"/>
                <a:cs typeface="+mn-cs"/>
              </a:rPr>
              <a:t>, so there’s plenty of time to take part and get silly this summer.</a:t>
            </a:r>
          </a:p>
          <a:p>
            <a:endParaRPr lang="en-GB" b="1" dirty="0"/>
          </a:p>
          <a:p>
            <a:endParaRPr lang="en-GB" b="1" dirty="0"/>
          </a:p>
          <a:p>
            <a:r>
              <a:rPr lang="en-GB" b="1" dirty="0"/>
              <a:t>Teacher notes  - </a:t>
            </a:r>
            <a:r>
              <a:rPr lang="en-GB" b="0" dirty="0"/>
              <a:t>you can click on the hyperlink to explore the website.  Also….</a:t>
            </a:r>
          </a:p>
          <a:p>
            <a:r>
              <a:rPr lang="en-GB" b="0" dirty="0"/>
              <a:t>Inspire Libraries will keep our website </a:t>
            </a:r>
            <a:r>
              <a:rPr lang="en-GB" b="1" dirty="0"/>
              <a:t>www.inspireculture.org.uk/summerreadingchallenge </a:t>
            </a:r>
            <a:r>
              <a:rPr lang="en-GB" b="0" dirty="0"/>
              <a:t>up to date with all the latest information about the challenge.  We will be available throughout the summer to answer any questions families have about the challenge.  </a:t>
            </a:r>
          </a:p>
          <a:p>
            <a:endParaRPr lang="en-GB" baseline="0" dirty="0"/>
          </a:p>
          <a:p>
            <a:endParaRPr lang="en-GB" dirty="0"/>
          </a:p>
        </p:txBody>
      </p:sp>
      <p:sp>
        <p:nvSpPr>
          <p:cNvPr id="4" name="Slide Number Placeholder 3"/>
          <p:cNvSpPr>
            <a:spLocks noGrp="1"/>
          </p:cNvSpPr>
          <p:nvPr>
            <p:ph type="sldNum" sz="quarter" idx="5"/>
          </p:nvPr>
        </p:nvSpPr>
        <p:spPr/>
        <p:txBody>
          <a:bodyPr/>
          <a:lstStyle/>
          <a:p>
            <a:fld id="{2E920904-8ECE-40A5-817F-10ED99714834}" type="slidenum">
              <a:rPr lang="en-GB" smtClean="0"/>
              <a:t>4</a:t>
            </a:fld>
            <a:endParaRPr lang="en-GB"/>
          </a:p>
        </p:txBody>
      </p:sp>
    </p:spTree>
    <p:extLst>
      <p:ext uri="{BB962C8B-B14F-4D97-AF65-F5344CB8AC3E}">
        <p14:creationId xmlns:p14="http://schemas.microsoft.com/office/powerpoint/2010/main" val="2410489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MEET THE SQUAD:   </a:t>
            </a:r>
            <a:r>
              <a:rPr lang="en-GB" sz="1200" kern="1200" dirty="0">
                <a:solidFill>
                  <a:schemeClr val="tx1"/>
                </a:solidFill>
                <a:effectLst/>
                <a:latin typeface="+mn-lt"/>
                <a:ea typeface="+mn-ea"/>
                <a:cs typeface="+mn-cs"/>
              </a:rPr>
              <a:t>This year, our Challenge features extra special characters designed by the award-winning author and illustrator Laura Ellen Anderson, who you’ll know from amazing reads like Amelia Fang and Evil Emperor Penguin!</a:t>
            </a:r>
          </a:p>
          <a:p>
            <a:endParaRPr lang="en-GB" b="1" dirty="0"/>
          </a:p>
          <a:p>
            <a:r>
              <a:rPr lang="en-US" sz="1200" b="0" u="sng" kern="1200" dirty="0">
                <a:solidFill>
                  <a:schemeClr val="tx1"/>
                </a:solidFill>
                <a:effectLst/>
                <a:latin typeface="+mn-lt"/>
                <a:ea typeface="+mn-ea"/>
                <a:cs typeface="+mn-cs"/>
              </a:rPr>
              <a:t>Introducing …. </a:t>
            </a:r>
            <a:endParaRPr lang="en-GB" sz="1200" b="0" u="sng"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Snook the penguin</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Snŵc</a:t>
            </a:r>
            <a:r>
              <a:rPr lang="en-US" sz="1200" kern="1200" dirty="0">
                <a:solidFill>
                  <a:schemeClr val="tx1"/>
                </a:solidFill>
                <a:effectLst/>
                <a:latin typeface="+mn-lt"/>
                <a:ea typeface="+mn-ea"/>
                <a:cs typeface="+mn-cs"/>
              </a:rPr>
              <a:t> in Welsh)</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Snook is the coolest member of the team. He’s a fish-guzzling fiend who can’t resist a funny </a:t>
            </a:r>
            <a:r>
              <a:rPr lang="en-US" sz="1200" b="1" kern="1200" dirty="0">
                <a:solidFill>
                  <a:schemeClr val="tx1"/>
                </a:solidFill>
                <a:effectLst/>
                <a:latin typeface="+mn-lt"/>
                <a:ea typeface="+mn-ea"/>
                <a:cs typeface="+mn-cs"/>
              </a:rPr>
              <a:t>novel</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Snook looks after the Comedy Closet and the Silly Squad’s amazing collection of fancy dress outfits, from rainbow capes and giant spotted trousers to princess dresses and carrot costumes. Any outfit can be a funny one if you’ve got the right attitude.</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Izzie the octopus </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Awen</a:t>
            </a:r>
            <a:r>
              <a:rPr lang="en-US" sz="1200" kern="1200" dirty="0">
                <a:solidFill>
                  <a:schemeClr val="tx1"/>
                </a:solidFill>
                <a:effectLst/>
                <a:latin typeface="+mn-lt"/>
                <a:ea typeface="+mn-ea"/>
                <a:cs typeface="+mn-cs"/>
              </a:rPr>
              <a:t> in Welsh)</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Izzie is a wily MC! She can make up all kinds of wicked rhymes right off the top of her head (and she can juggle too!). She loves </a:t>
            </a:r>
            <a:r>
              <a:rPr lang="en-US" sz="1200" b="1" kern="1200" dirty="0">
                <a:solidFill>
                  <a:schemeClr val="tx1"/>
                </a:solidFill>
                <a:effectLst/>
                <a:latin typeface="+mn-lt"/>
                <a:ea typeface="+mn-ea"/>
                <a:cs typeface="+mn-cs"/>
              </a:rPr>
              <a:t>poetry</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Izzie is the boss of Slime Station, a giant room full of brightly </a:t>
            </a:r>
            <a:r>
              <a:rPr lang="en-US" sz="1200" kern="1200" dirty="0" err="1">
                <a:solidFill>
                  <a:schemeClr val="tx1"/>
                </a:solidFill>
                <a:effectLst/>
                <a:latin typeface="+mn-lt"/>
                <a:ea typeface="+mn-ea"/>
                <a:cs typeface="+mn-cs"/>
              </a:rPr>
              <a:t>coloured</a:t>
            </a:r>
            <a:r>
              <a:rPr lang="en-US" sz="1200" kern="1200" dirty="0">
                <a:solidFill>
                  <a:schemeClr val="tx1"/>
                </a:solidFill>
                <a:effectLst/>
                <a:latin typeface="+mn-lt"/>
                <a:ea typeface="+mn-ea"/>
                <a:cs typeface="+mn-cs"/>
              </a:rPr>
              <a:t> slime where fun house visitors can get active and go for a swim or jump into the tube slide.</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Merry the giraffe </a:t>
            </a:r>
            <a:r>
              <a:rPr lang="en-US" sz="1200" kern="1200" dirty="0">
                <a:solidFill>
                  <a:schemeClr val="tx1"/>
                </a:solidFill>
                <a:effectLst/>
                <a:latin typeface="+mn-lt"/>
                <a:ea typeface="+mn-ea"/>
                <a:cs typeface="+mn-cs"/>
              </a:rPr>
              <a:t>(Sonia in Welsh)</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Merry has a talent for telling tall tales and loves to relax with a spot of </a:t>
            </a:r>
            <a:r>
              <a:rPr lang="en-US" sz="1200" b="1" kern="1200" dirty="0">
                <a:solidFill>
                  <a:schemeClr val="tx1"/>
                </a:solidFill>
                <a:effectLst/>
                <a:latin typeface="+mn-lt"/>
                <a:ea typeface="+mn-ea"/>
                <a:cs typeface="+mn-cs"/>
              </a:rPr>
              <a:t>non-fiction</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Merry’s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favourite</a:t>
            </a:r>
            <a:r>
              <a:rPr lang="en-US" sz="1200" kern="1200" dirty="0">
                <a:solidFill>
                  <a:schemeClr val="tx1"/>
                </a:solidFill>
                <a:effectLst/>
                <a:latin typeface="+mn-lt"/>
                <a:ea typeface="+mn-ea"/>
                <a:cs typeface="+mn-cs"/>
              </a:rPr>
              <a:t> room is the LOL Library, which is full of lots of wonderful books just waiting for readers to discover them! Merry loves to chat and is great at recommending books that the rest of the Silly Squad and their friends will enjoy.</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Lily the frog </a:t>
            </a:r>
            <a:r>
              <a:rPr lang="en-US" sz="1200" kern="1200" dirty="0">
                <a:solidFill>
                  <a:schemeClr val="tx1"/>
                </a:solidFill>
                <a:effectLst/>
                <a:latin typeface="+mn-lt"/>
                <a:ea typeface="+mn-ea"/>
                <a:cs typeface="+mn-cs"/>
              </a:rPr>
              <a:t>(Lili in Welsh)</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Lily is the stand-up comic with perfect timing, never to be seen without her trusty </a:t>
            </a:r>
            <a:r>
              <a:rPr lang="en-US" sz="1200" b="1" kern="1200" dirty="0">
                <a:solidFill>
                  <a:schemeClr val="tx1"/>
                </a:solidFill>
                <a:effectLst/>
                <a:latin typeface="+mn-lt"/>
                <a:ea typeface="+mn-ea"/>
                <a:cs typeface="+mn-cs"/>
              </a:rPr>
              <a:t>joke book</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the fun house Lily is the host at the Giggle Factory, where you’ll often find her telling the most hilarious jokes! Everyone is welcome to hop on stage and share the things that make them laugh, from jokes to songs to funny stories and silly dances.</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Bamboozle the panda </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Bambwsl</a:t>
            </a:r>
            <a:r>
              <a:rPr lang="en-US" sz="1200" kern="1200" dirty="0">
                <a:solidFill>
                  <a:schemeClr val="tx1"/>
                </a:solidFill>
                <a:effectLst/>
                <a:latin typeface="+mn-lt"/>
                <a:ea typeface="+mn-ea"/>
                <a:cs typeface="+mn-cs"/>
              </a:rPr>
              <a:t> in Welsh)</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Bamboozle is the clown of the bunch, and always has a trick or two up his furry sleeve! Book-wise, he’s obsessed with </a:t>
            </a:r>
            <a:r>
              <a:rPr lang="en-US" sz="1200" b="1" kern="1200" dirty="0">
                <a:solidFill>
                  <a:schemeClr val="tx1"/>
                </a:solidFill>
                <a:effectLst/>
                <a:latin typeface="+mn-lt"/>
                <a:ea typeface="+mn-ea"/>
                <a:cs typeface="+mn-cs"/>
              </a:rPr>
              <a:t>graphic novels and comics</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Bamboozle runs the One Stop Prop Shop, which is filled from floor to ceiling with wacky items to make you chuckle, like flowers that squirt water, giant glasses with fake noses, and spinning bow ties. Bamboozle is very creative and likes to make crafts and new props from objects he finds around the fun house.  </a:t>
            </a:r>
            <a:endParaRPr lang="en-GB" sz="1200" kern="1200" dirty="0">
              <a:solidFill>
                <a:schemeClr val="tx1"/>
              </a:solidFill>
              <a:effectLst/>
              <a:latin typeface="+mn-lt"/>
              <a:ea typeface="+mn-ea"/>
              <a:cs typeface="+mn-cs"/>
            </a:endParaRPr>
          </a:p>
          <a:p>
            <a:endParaRPr lang="en-GB" dirty="0"/>
          </a:p>
          <a:p>
            <a:r>
              <a:rPr lang="en-GB" b="1" dirty="0"/>
              <a:t>But what</a:t>
            </a:r>
            <a:r>
              <a:rPr lang="en-GB" b="1" baseline="0" dirty="0"/>
              <a:t> is that pigeon doing?</a:t>
            </a:r>
            <a:endParaRPr lang="en-GB" b="1" dirty="0"/>
          </a:p>
          <a:p>
            <a:endParaRPr lang="en-GB" dirty="0"/>
          </a:p>
          <a:p>
            <a:r>
              <a:rPr lang="en-GB" b="1" dirty="0"/>
              <a:t>Which member of the Silly Squad will make the loudest noise on the laugh-o-meter? T</a:t>
            </a:r>
            <a:r>
              <a:rPr lang="en-US" sz="1200" b="1" kern="1200" dirty="0">
                <a:solidFill>
                  <a:schemeClr val="tx1"/>
                </a:solidFill>
                <a:effectLst/>
                <a:latin typeface="+mn-lt"/>
                <a:ea typeface="+mn-ea"/>
                <a:cs typeface="+mn-cs"/>
              </a:rPr>
              <a:t>he laugh-o-meter, a clever device that lets the Silly Squad measure happiness levels and keep kids entertained. </a:t>
            </a:r>
          </a:p>
          <a:p>
            <a:r>
              <a:rPr lang="en-US" sz="1200" b="1" kern="1200" dirty="0">
                <a:solidFill>
                  <a:schemeClr val="tx1"/>
                </a:solidFill>
                <a:effectLst/>
                <a:latin typeface="+mn-lt"/>
                <a:ea typeface="+mn-ea"/>
                <a:cs typeface="+mn-cs"/>
              </a:rPr>
              <a:t>Who</a:t>
            </a:r>
            <a:r>
              <a:rPr lang="en-US" sz="1200" b="1" kern="1200" baseline="0" dirty="0">
                <a:solidFill>
                  <a:schemeClr val="tx1"/>
                </a:solidFill>
                <a:effectLst/>
                <a:latin typeface="+mn-lt"/>
                <a:ea typeface="+mn-ea"/>
                <a:cs typeface="+mn-cs"/>
              </a:rPr>
              <a:t> do you think is the funniest?</a:t>
            </a:r>
          </a:p>
          <a:p>
            <a:endParaRPr lang="en-GB" dirty="0"/>
          </a:p>
        </p:txBody>
      </p:sp>
      <p:sp>
        <p:nvSpPr>
          <p:cNvPr id="4" name="Slide Number Placeholder 3"/>
          <p:cNvSpPr>
            <a:spLocks noGrp="1"/>
          </p:cNvSpPr>
          <p:nvPr>
            <p:ph type="sldNum" sz="quarter" idx="5"/>
          </p:nvPr>
        </p:nvSpPr>
        <p:spPr/>
        <p:txBody>
          <a:bodyPr/>
          <a:lstStyle/>
          <a:p>
            <a:fld id="{8AFB87F9-B2D1-4D53-8DCA-233C4BB70BD1}" type="slidenum">
              <a:rPr lang="en-GB" smtClean="0"/>
              <a:t>5</a:t>
            </a:fld>
            <a:endParaRPr lang="en-GB"/>
          </a:p>
        </p:txBody>
      </p:sp>
    </p:spTree>
    <p:extLst>
      <p:ext uri="{BB962C8B-B14F-4D97-AF65-F5344CB8AC3E}">
        <p14:creationId xmlns:p14="http://schemas.microsoft.com/office/powerpoint/2010/main" val="2018336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Silly Squad Book sorter</a:t>
            </a:r>
          </a:p>
          <a:p>
            <a:endParaRPr lang="en-GB" dirty="0"/>
          </a:p>
          <a:p>
            <a:pPr marL="171450" indent="-171450">
              <a:buFont typeface="Arial" panose="020B0604020202020204" pitchFamily="34" charset="0"/>
              <a:buChar char="•"/>
            </a:pPr>
            <a:r>
              <a:rPr lang="en-GB" dirty="0"/>
              <a:t>The Silly Squad website also has a book sorter with masses of reading ideas.</a:t>
            </a:r>
          </a:p>
          <a:p>
            <a:pPr marL="171450" indent="-171450">
              <a:buFont typeface="Arial" panose="020B0604020202020204" pitchFamily="34" charset="0"/>
              <a:buChar char="•"/>
            </a:pPr>
            <a:r>
              <a:rPr lang="en-GB" dirty="0"/>
              <a:t>All generated by children like you</a:t>
            </a:r>
          </a:p>
          <a:p>
            <a:pPr marL="0" indent="0">
              <a:buFont typeface="Arial" panose="020B0604020202020204" pitchFamily="34" charset="0"/>
              <a:buNone/>
            </a:pPr>
            <a:endParaRPr lang="en-GB" dirty="0"/>
          </a:p>
          <a:p>
            <a:pPr marL="0" indent="0">
              <a:buFont typeface="Arial" panose="020B0604020202020204" pitchFamily="34" charset="0"/>
              <a:buNone/>
            </a:pPr>
            <a:endParaRPr lang="en-GB" dirty="0"/>
          </a:p>
          <a:p>
            <a:r>
              <a:rPr lang="en-GB" dirty="0"/>
              <a:t>There’s that pesky pigeon</a:t>
            </a:r>
            <a:r>
              <a:rPr lang="en-GB" baseline="0" dirty="0"/>
              <a:t> again! He works for Brian the pony. </a:t>
            </a:r>
          </a:p>
          <a:p>
            <a:r>
              <a:rPr lang="en-GB" dirty="0"/>
              <a:t>Brian is a total grump with no friends and no sense of humour. He’s too busy plotting against the Silly Squad to read any books and hopes his unicorn costume will throw them off the scent. </a:t>
            </a:r>
          </a:p>
          <a:p>
            <a:r>
              <a:rPr lang="en-GB" dirty="0"/>
              <a:t>No one would suspect a unicorn of getting up to mischief, would they? </a:t>
            </a:r>
          </a:p>
          <a:p>
            <a:r>
              <a:rPr lang="en-GB" dirty="0"/>
              <a:t>This naughty pony uses a flock of pigeon minions to spy on the Silly Squad and spends his days thinking up ways to spoil their fun. His chief minion and right-hand pigeon is called Norman. Brian could really do with reading a book or two and having a laugh this summer! </a:t>
            </a:r>
            <a:r>
              <a:rPr lang="en-GB" sz="1200" kern="1200" dirty="0">
                <a:solidFill>
                  <a:schemeClr val="tx1"/>
                </a:solidFill>
                <a:effectLst/>
                <a:latin typeface="+mn-lt"/>
                <a:ea typeface="+mn-ea"/>
                <a:cs typeface="+mn-cs"/>
              </a:rPr>
              <a:t> </a:t>
            </a:r>
          </a:p>
          <a:p>
            <a:endParaRPr lang="en-GB" dirty="0"/>
          </a:p>
          <a:p>
            <a:r>
              <a:rPr lang="en-GB" dirty="0"/>
              <a:t>If you are not sure what to read during the summer like Brian then visit the Book Sorter on the Silly</a:t>
            </a:r>
            <a:r>
              <a:rPr lang="en-GB" baseline="0" dirty="0"/>
              <a:t> Squad website (sillysquad.org.uk). </a:t>
            </a:r>
            <a:r>
              <a:rPr lang="en-GB" sz="1200" kern="1200" dirty="0">
                <a:solidFill>
                  <a:schemeClr val="tx1"/>
                </a:solidFill>
                <a:effectLst/>
                <a:latin typeface="+mn-lt"/>
                <a:ea typeface="+mn-ea"/>
                <a:cs typeface="+mn-cs"/>
              </a:rPr>
              <a:t>Nearly a million books have been added by other children on the Book Sorter so you can find out what books children have recommended and use the sorter to receive a some recommendations.</a:t>
            </a:r>
            <a:endParaRPr lang="en-GB" dirty="0"/>
          </a:p>
        </p:txBody>
      </p:sp>
      <p:sp>
        <p:nvSpPr>
          <p:cNvPr id="4" name="Slide Number Placeholder 3"/>
          <p:cNvSpPr>
            <a:spLocks noGrp="1"/>
          </p:cNvSpPr>
          <p:nvPr>
            <p:ph type="sldNum" sz="quarter" idx="5"/>
          </p:nvPr>
        </p:nvSpPr>
        <p:spPr/>
        <p:txBody>
          <a:bodyPr/>
          <a:lstStyle/>
          <a:p>
            <a:fld id="{2E920904-8ECE-40A5-817F-10ED99714834}" type="slidenum">
              <a:rPr lang="en-GB" smtClean="0"/>
              <a:t>6</a:t>
            </a:fld>
            <a:endParaRPr lang="en-GB"/>
          </a:p>
        </p:txBody>
      </p:sp>
    </p:spTree>
    <p:extLst>
      <p:ext uri="{BB962C8B-B14F-4D97-AF65-F5344CB8AC3E}">
        <p14:creationId xmlns:p14="http://schemas.microsoft.com/office/powerpoint/2010/main" val="4289649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library can help you find books to read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latin typeface="Calibri" panose="020F0502020204030204" pitchFamily="34" charset="0"/>
                <a:ea typeface="Calibri" panose="020F0502020204030204" pitchFamily="34" charset="0"/>
                <a:cs typeface="Times New Roman" panose="02020603050405020304" pitchFamily="18" charset="0"/>
              </a:rPr>
              <a:t>Even if your local library is not open yet you can find books to read and listen to on our website.  A grown up can help you get started – you just need your library card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latin typeface="Calibri" panose="020F0502020204030204" pitchFamily="34" charset="0"/>
                <a:ea typeface="Calibri" panose="020F0502020204030204" pitchFamily="34" charset="0"/>
                <a:cs typeface="Times New Roman" panose="02020603050405020304" pitchFamily="18" charset="0"/>
              </a:rPr>
              <a:t>If you don’t have a library card yet – we can help you with that too!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latin typeface="Calibri" panose="020F0502020204030204" pitchFamily="34" charset="0"/>
                <a:ea typeface="Calibri" panose="020F0502020204030204" pitchFamily="34" charset="0"/>
                <a:cs typeface="Times New Roman" panose="02020603050405020304" pitchFamily="18" charset="0"/>
              </a:rPr>
              <a:t>Remember you choose the books you want to read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latin typeface="Calibri" panose="020F0502020204030204" pitchFamily="34" charset="0"/>
                <a:ea typeface="Calibri" panose="020F0502020204030204" pitchFamily="34" charset="0"/>
                <a:cs typeface="Times New Roman" panose="02020603050405020304" pitchFamily="18" charset="0"/>
              </a:rPr>
              <a:t>Teacher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latin typeface="Calibri" panose="020F0502020204030204" pitchFamily="34" charset="0"/>
                <a:ea typeface="Calibri" panose="020F0502020204030204" pitchFamily="34" charset="0"/>
                <a:cs typeface="Times New Roman" panose="02020603050405020304" pitchFamily="18" charset="0"/>
              </a:rPr>
              <a:t>Any queries be directed to   </a:t>
            </a:r>
            <a:r>
              <a:rPr lang="en-GB" dirty="0">
                <a:hlinkClick r:id="rId3"/>
              </a:rPr>
              <a:t>https://www.inspireculture.org.uk/contact-us/</a:t>
            </a: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latin typeface="Calibri" panose="020F0502020204030204" pitchFamily="34" charset="0"/>
                <a:ea typeface="Calibri" panose="020F0502020204030204" pitchFamily="34" charset="0"/>
                <a:cs typeface="Times New Roman" panose="02020603050405020304" pitchFamily="18" charset="0"/>
              </a:rPr>
              <a:t>You can also contact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latin typeface="Calibri" panose="020F0502020204030204" pitchFamily="34" charset="0"/>
                <a:ea typeface="Calibri" panose="020F0502020204030204" pitchFamily="34" charset="0"/>
                <a:cs typeface="Times New Roman" panose="02020603050405020304" pitchFamily="18" charset="0"/>
              </a:rPr>
              <a:t>Carolyn Gallagher, Libraries and Culture Officer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latin typeface="Calibri" panose="020F0502020204030204" pitchFamily="34" charset="0"/>
                <a:ea typeface="Calibri" panose="020F0502020204030204" pitchFamily="34" charset="0"/>
                <a:cs typeface="Times New Roman" panose="02020603050405020304" pitchFamily="18" charset="0"/>
              </a:rPr>
              <a:t>carolyn.gallagher@inspireculture.org.uk   direct with queries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2E920904-8ECE-40A5-817F-10ED99714834}" type="slidenum">
              <a:rPr lang="en-GB" smtClean="0"/>
              <a:t>7</a:t>
            </a:fld>
            <a:endParaRPr lang="en-GB"/>
          </a:p>
        </p:txBody>
      </p:sp>
    </p:spTree>
    <p:extLst>
      <p:ext uri="{BB962C8B-B14F-4D97-AF65-F5344CB8AC3E}">
        <p14:creationId xmlns:p14="http://schemas.microsoft.com/office/powerpoint/2010/main" val="3826487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Inspire will have lots of activities available online.    Throughout July &amp; August</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latin typeface="Calibri" panose="020F0502020204030204" pitchFamily="34" charset="0"/>
                <a:ea typeface="Calibri" panose="020F0502020204030204" pitchFamily="34" charset="0"/>
                <a:cs typeface="Times New Roman" panose="02020603050405020304" pitchFamily="18" charset="0"/>
              </a:rPr>
              <a:t>Teacher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latin typeface="Calibri" panose="020F0502020204030204" pitchFamily="34" charset="0"/>
                <a:ea typeface="Calibri" panose="020F0502020204030204" pitchFamily="34" charset="0"/>
                <a:cs typeface="Times New Roman" panose="02020603050405020304" pitchFamily="18" charset="0"/>
              </a:rPr>
              <a:t>All events and activities will be listed at </a:t>
            </a:r>
            <a:r>
              <a:rPr lang="en-GB" sz="1200" b="1" dirty="0">
                <a:latin typeface="Calibri" panose="020F0502020204030204" pitchFamily="34" charset="0"/>
                <a:ea typeface="Calibri" panose="020F0502020204030204" pitchFamily="34" charset="0"/>
                <a:cs typeface="Times New Roman" panose="02020603050405020304" pitchFamily="18" charset="0"/>
              </a:rPr>
              <a:t>www.inspireculture.org.uk/summereadingchallenge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highlight>
                  <a:srgbClr val="FFFF00"/>
                </a:highlight>
                <a:latin typeface="Calibri" panose="020F0502020204030204" pitchFamily="34" charset="0"/>
                <a:cs typeface="Times New Roman" panose="02020603050405020304" pitchFamily="18" charset="0"/>
              </a:rPr>
              <a:t>Next steps?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highlight>
                  <a:srgbClr val="FFFF00"/>
                </a:highlight>
                <a:latin typeface="Calibri" panose="020F0502020204030204" pitchFamily="34" charset="0"/>
                <a:cs typeface="Times New Roman" panose="02020603050405020304" pitchFamily="18" charset="0"/>
              </a:rPr>
              <a:t>Please share information about the Summer Reading Challenge with parents &amp; carers  - suggested newsletter text is available at </a:t>
            </a:r>
            <a:r>
              <a:rPr lang="en-GB" sz="1200" b="1" dirty="0">
                <a:highlight>
                  <a:srgbClr val="FFFF00"/>
                </a:highlight>
                <a:latin typeface="Calibri" panose="020F0502020204030204" pitchFamily="34" charset="0"/>
                <a:cs typeface="Times New Roman" panose="02020603050405020304" pitchFamily="18" charset="0"/>
              </a:rPr>
              <a:t>www.inspireculture.org.uk/srcresources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highlight>
                  <a:srgbClr val="FFFF00"/>
                </a:highlight>
                <a:latin typeface="Calibri" panose="020F0502020204030204" pitchFamily="34" charset="0"/>
                <a:cs typeface="Times New Roman" panose="02020603050405020304" pitchFamily="18" charset="0"/>
              </a:rPr>
              <a:t>Share a Joke is available from 1 July 2020  - www.inspireculture.org.uk/jokes   We are happy to receive a class submission – email:  direct to </a:t>
            </a:r>
            <a:r>
              <a:rPr lang="en-GB" sz="1200" b="1" dirty="0">
                <a:latin typeface="Calibri" panose="020F0502020204030204" pitchFamily="34" charset="0"/>
                <a:cs typeface="Times New Roman" panose="02020603050405020304" pitchFamily="18" charset="0"/>
              </a:rPr>
              <a:t>christopher.jones@inspireculture.org.uk</a:t>
            </a:r>
            <a:endParaRPr lang="en-GB" b="1" dirty="0">
              <a:highlight>
                <a:srgbClr val="FFFF00"/>
              </a:highligh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latin typeface="Calibri" panose="020F0502020204030204" pitchFamily="34" charset="0"/>
                <a:ea typeface="Calibri" panose="020F0502020204030204" pitchFamily="34" charset="0"/>
                <a:cs typeface="Times New Roman" panose="02020603050405020304" pitchFamily="18" charset="0"/>
              </a:rPr>
              <a:t>Please contact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latin typeface="Calibri" panose="020F0502020204030204" pitchFamily="34" charset="0"/>
                <a:ea typeface="Calibri" panose="020F0502020204030204" pitchFamily="34" charset="0"/>
                <a:cs typeface="Times New Roman" panose="02020603050405020304" pitchFamily="18" charset="0"/>
              </a:rPr>
              <a:t>Carolyn Gallagher, Libraries and Culture Officer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latin typeface="Calibri" panose="020F0502020204030204" pitchFamily="34" charset="0"/>
                <a:ea typeface="Calibri" panose="020F0502020204030204" pitchFamily="34" charset="0"/>
                <a:cs typeface="Times New Roman" panose="02020603050405020304" pitchFamily="18" charset="0"/>
              </a:rPr>
              <a:t>carolyn.gallagher@inspireculture.org.uk   direct with queries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2E920904-8ECE-40A5-817F-10ED99714834}" type="slidenum">
              <a:rPr lang="en-GB" smtClean="0"/>
              <a:t>8</a:t>
            </a:fld>
            <a:endParaRPr lang="en-GB"/>
          </a:p>
        </p:txBody>
      </p:sp>
    </p:spTree>
    <p:extLst>
      <p:ext uri="{BB962C8B-B14F-4D97-AF65-F5344CB8AC3E}">
        <p14:creationId xmlns:p14="http://schemas.microsoft.com/office/powerpoint/2010/main" val="3887109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u="none" dirty="0">
                <a:solidFill>
                  <a:sysClr val="windowText" lastClr="000000"/>
                </a:solidFill>
                <a:uFill>
                  <a:solidFill/>
                </a:uFill>
                <a:latin typeface="Trebuchet MS"/>
                <a:ea typeface="Trebuchet MS"/>
                <a:cs typeface="Trebuchet MS"/>
                <a:sym typeface="Trebuchet MS"/>
              </a:rPr>
              <a:t>Get reading and join our Silly Squad!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u="sng" dirty="0">
              <a:solidFill>
                <a:sysClr val="windowText" lastClr="000000"/>
              </a:solidFill>
              <a:uFill>
                <a:solidFill/>
              </a:uFill>
              <a:latin typeface="Trebuchet MS"/>
              <a:ea typeface="Trebuchet MS"/>
              <a:cs typeface="Trebuchet MS"/>
              <a:sym typeface="Trebuchet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u="sng" dirty="0">
              <a:solidFill>
                <a:sysClr val="windowText" lastClr="000000"/>
              </a:solidFill>
              <a:uFill>
                <a:solidFill/>
              </a:uFill>
              <a:latin typeface="Trebuchet MS"/>
              <a:ea typeface="Trebuchet MS"/>
              <a:cs typeface="Trebuchet MS"/>
              <a:sym typeface="Trebuchet M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u="sng" dirty="0">
                <a:solidFill>
                  <a:sysClr val="windowText" lastClr="000000"/>
                </a:solidFill>
                <a:uFill>
                  <a:solidFill/>
                </a:uFill>
                <a:latin typeface="Trebuchet MS"/>
                <a:ea typeface="Trebuchet MS"/>
                <a:cs typeface="Trebuchet MS"/>
                <a:sym typeface="Trebuchet MS"/>
              </a:rPr>
              <a:t>Information for teachers</a:t>
            </a:r>
          </a:p>
          <a:p>
            <a:endParaRPr lang="en-GB" baseline="0" dirty="0"/>
          </a:p>
          <a:p>
            <a:r>
              <a:rPr lang="en-GB" baseline="0" dirty="0"/>
              <a:t>The Reading Agency have more information and assets for teachers in our Teachers’ Toolkit saved in the Dropbox: </a:t>
            </a:r>
            <a:r>
              <a:rPr lang="en-GB" dirty="0">
                <a:hlinkClick r:id="rId3"/>
              </a:rPr>
              <a:t>https://www.dropbox.com/sh/oq1lmtu50abqcb1/AABtDxQOWcIkaSZKY0oRVy8la?dl=0</a:t>
            </a:r>
            <a:endParaRPr lang="en-GB" baseline="0" dirty="0">
              <a:highlight>
                <a:srgbClr val="FFFF00"/>
              </a:highlight>
            </a:endParaRPr>
          </a:p>
          <a:p>
            <a:endParaRPr lang="en-GB" b="0" baseline="0" dirty="0">
              <a:highlight>
                <a:srgbClr val="FFFF00"/>
              </a:highlight>
            </a:endParaRPr>
          </a:p>
          <a:p>
            <a:endParaRPr lang="en-GB" b="0" baseline="0" dirty="0">
              <a:highlight>
                <a:srgbClr val="FFFF00"/>
              </a:highlight>
            </a:endParaRPr>
          </a:p>
          <a:p>
            <a:endParaRPr lang="en-GB" b="0" baseline="0" dirty="0">
              <a:highlight>
                <a:srgbClr val="FFFF00"/>
              </a:highlight>
            </a:endParaRPr>
          </a:p>
          <a:p>
            <a:endParaRPr lang="en-GB" b="0" baseline="0" dirty="0">
              <a:highlight>
                <a:srgbClr val="FFFF00"/>
              </a:highlight>
            </a:endParaRPr>
          </a:p>
          <a:p>
            <a:r>
              <a:rPr lang="en-GB" b="0" baseline="0" dirty="0"/>
              <a:t>If you want to join in with the fun </a:t>
            </a:r>
            <a:r>
              <a:rPr lang="en-US" sz="1200" b="0" kern="1200" baseline="0" dirty="0">
                <a:solidFill>
                  <a:schemeClr val="tx1"/>
                </a:solidFill>
                <a:effectLst/>
                <a:latin typeface="+mn-lt"/>
                <a:ea typeface="+mn-ea"/>
                <a:cs typeface="+mn-cs"/>
              </a:rPr>
              <a:t>please </a:t>
            </a:r>
            <a:r>
              <a:rPr lang="en-US" sz="1200" b="0" kern="1200" dirty="0">
                <a:solidFill>
                  <a:schemeClr val="tx1"/>
                </a:solidFill>
                <a:effectLst/>
                <a:latin typeface="+mn-lt"/>
                <a:ea typeface="+mn-ea"/>
                <a:cs typeface="+mn-cs"/>
              </a:rPr>
              <a:t>use the hashtags #</a:t>
            </a:r>
            <a:r>
              <a:rPr lang="en-US" sz="1200" b="0" kern="1200" dirty="0" err="1">
                <a:solidFill>
                  <a:schemeClr val="tx1"/>
                </a:solidFill>
                <a:effectLst/>
                <a:latin typeface="+mn-lt"/>
                <a:ea typeface="+mn-ea"/>
                <a:cs typeface="+mn-cs"/>
              </a:rPr>
              <a:t>SummerReadingChallenge</a:t>
            </a:r>
            <a:r>
              <a:rPr lang="en-US" sz="1200" b="0" kern="1200" dirty="0">
                <a:solidFill>
                  <a:schemeClr val="tx1"/>
                </a:solidFill>
                <a:effectLst/>
                <a:latin typeface="+mn-lt"/>
                <a:ea typeface="+mn-ea"/>
                <a:cs typeface="+mn-cs"/>
              </a:rPr>
              <a:t> and #SillySquad2020</a:t>
            </a:r>
            <a:endParaRPr lang="en-GB"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Please tag </a:t>
            </a:r>
            <a:r>
              <a:rPr lang="en-US" sz="1200" b="0" u="sng" kern="1200" dirty="0">
                <a:solidFill>
                  <a:schemeClr val="tx1"/>
                </a:solidFill>
                <a:effectLst/>
                <a:latin typeface="+mn-lt"/>
                <a:ea typeface="+mn-ea"/>
                <a:cs typeface="+mn-cs"/>
                <a:hlinkClick r:id="rId4"/>
              </a:rPr>
              <a:t>@</a:t>
            </a:r>
            <a:r>
              <a:rPr lang="en-US" sz="1200" b="0" u="sng" kern="1200" dirty="0" err="1">
                <a:solidFill>
                  <a:schemeClr val="tx1"/>
                </a:solidFill>
                <a:effectLst/>
                <a:latin typeface="+mn-lt"/>
                <a:ea typeface="+mn-ea"/>
                <a:cs typeface="+mn-cs"/>
                <a:hlinkClick r:id="rId4"/>
              </a:rPr>
              <a:t>ReadingAgency</a:t>
            </a:r>
            <a:r>
              <a:rPr lang="en-US" sz="1200" b="0" kern="1200" dirty="0">
                <a:solidFill>
                  <a:schemeClr val="tx1"/>
                </a:solidFill>
                <a:effectLst/>
                <a:latin typeface="+mn-lt"/>
                <a:ea typeface="+mn-ea"/>
                <a:cs typeface="+mn-cs"/>
              </a:rPr>
              <a:t> and if you’re on Facebook tag </a:t>
            </a:r>
            <a:r>
              <a:rPr lang="en-US" sz="1200" b="0" u="sng" kern="1200" dirty="0">
                <a:solidFill>
                  <a:schemeClr val="tx1"/>
                </a:solidFill>
                <a:effectLst/>
                <a:latin typeface="+mn-lt"/>
                <a:ea typeface="+mn-ea"/>
                <a:cs typeface="+mn-cs"/>
                <a:hlinkClick r:id="rId4"/>
              </a:rPr>
              <a:t>@</a:t>
            </a:r>
            <a:r>
              <a:rPr lang="en-US" sz="1200" b="0" u="sng" kern="1200" dirty="0" err="1">
                <a:solidFill>
                  <a:schemeClr val="tx1"/>
                </a:solidFill>
                <a:effectLst/>
                <a:latin typeface="+mn-lt"/>
                <a:ea typeface="+mn-ea"/>
                <a:cs typeface="+mn-cs"/>
                <a:hlinkClick r:id="rId4"/>
              </a:rPr>
              <a:t>SummerReadingChallengeUK</a:t>
            </a:r>
            <a:r>
              <a:rPr lang="en-US" sz="1200" b="0" kern="1200" dirty="0">
                <a:solidFill>
                  <a:schemeClr val="tx1"/>
                </a:solidFill>
                <a:effectLst/>
                <a:latin typeface="+mn-lt"/>
                <a:ea typeface="+mn-ea"/>
                <a:cs typeface="+mn-cs"/>
              </a:rPr>
              <a:t> so we can share your posts!</a:t>
            </a:r>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You may also wish to tag our illustrator, Laura Ellen Anderson. Laura is on Twitter </a:t>
            </a:r>
            <a:r>
              <a:rPr lang="en-GB" sz="1200" b="0" u="sng" kern="1200" dirty="0">
                <a:solidFill>
                  <a:schemeClr val="tx1"/>
                </a:solidFill>
                <a:effectLst/>
                <a:latin typeface="+mn-lt"/>
                <a:ea typeface="+mn-ea"/>
                <a:cs typeface="+mn-cs"/>
              </a:rPr>
              <a:t>@</a:t>
            </a:r>
            <a:r>
              <a:rPr lang="en-GB" sz="1200" b="0" u="sng" kern="1200" dirty="0" err="1">
                <a:solidFill>
                  <a:schemeClr val="tx1"/>
                </a:solidFill>
                <a:effectLst/>
                <a:latin typeface="+mn-lt"/>
                <a:ea typeface="+mn-ea"/>
                <a:cs typeface="+mn-cs"/>
              </a:rPr>
              <a:t>Lillustrator</a:t>
            </a:r>
            <a:r>
              <a:rPr lang="en-GB" sz="1200" b="0" kern="1200" dirty="0">
                <a:solidFill>
                  <a:schemeClr val="tx1"/>
                </a:solidFill>
                <a:effectLst/>
                <a:latin typeface="+mn-lt"/>
                <a:ea typeface="+mn-ea"/>
                <a:cs typeface="+mn-cs"/>
              </a:rPr>
              <a:t> and her Instagram page is </a:t>
            </a:r>
            <a:r>
              <a:rPr lang="en-GB" sz="1200" b="0" u="sng" kern="1200" dirty="0">
                <a:solidFill>
                  <a:schemeClr val="tx1"/>
                </a:solidFill>
                <a:effectLst/>
                <a:latin typeface="+mn-lt"/>
                <a:ea typeface="+mn-ea"/>
                <a:cs typeface="+mn-cs"/>
              </a:rPr>
              <a:t>@</a:t>
            </a:r>
            <a:r>
              <a:rPr lang="en-GB" sz="1200" b="0" u="sng" kern="1200" dirty="0" err="1">
                <a:solidFill>
                  <a:schemeClr val="tx1"/>
                </a:solidFill>
                <a:effectLst/>
                <a:latin typeface="+mn-lt"/>
                <a:ea typeface="+mn-ea"/>
                <a:cs typeface="+mn-cs"/>
              </a:rPr>
              <a:t>laura_ellen_anderson</a:t>
            </a:r>
            <a:endParaRPr lang="en-GB" sz="1200" b="0" kern="1200" dirty="0">
              <a:solidFill>
                <a:schemeClr val="tx1"/>
              </a:solidFill>
              <a:effectLst/>
              <a:latin typeface="+mn-lt"/>
              <a:ea typeface="+mn-ea"/>
              <a:cs typeface="+mn-cs"/>
            </a:endParaRPr>
          </a:p>
          <a:p>
            <a:endParaRPr lang="en-GB" baseline="0" dirty="0"/>
          </a:p>
          <a:p>
            <a:endParaRPr lang="en-GB" dirty="0"/>
          </a:p>
        </p:txBody>
      </p:sp>
      <p:sp>
        <p:nvSpPr>
          <p:cNvPr id="4" name="Slide Number Placeholder 3"/>
          <p:cNvSpPr>
            <a:spLocks noGrp="1"/>
          </p:cNvSpPr>
          <p:nvPr>
            <p:ph type="sldNum" sz="quarter" idx="5"/>
          </p:nvPr>
        </p:nvSpPr>
        <p:spPr/>
        <p:txBody>
          <a:bodyPr/>
          <a:lstStyle/>
          <a:p>
            <a:fld id="{8AFB87F9-B2D1-4D53-8DCA-233C4BB70BD1}" type="slidenum">
              <a:rPr lang="en-GB" smtClean="0"/>
              <a:t>9</a:t>
            </a:fld>
            <a:endParaRPr lang="en-GB"/>
          </a:p>
        </p:txBody>
      </p:sp>
    </p:spTree>
    <p:extLst>
      <p:ext uri="{BB962C8B-B14F-4D97-AF65-F5344CB8AC3E}">
        <p14:creationId xmlns:p14="http://schemas.microsoft.com/office/powerpoint/2010/main" val="282807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6558E90-F20F-45E5-BCA8-9637E7213360}" type="datetimeFigureOut">
              <a:rPr lang="en-GB" smtClean="0"/>
              <a:t>16/06/2020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EB46B3-F82D-46B7-8B3F-25DA92CAF930}" type="slidenum">
              <a:rPr lang="en-GB" smtClean="0"/>
              <a:t>‹#›</a:t>
            </a:fld>
            <a:endParaRPr lang="en-GB"/>
          </a:p>
        </p:txBody>
      </p:sp>
    </p:spTree>
    <p:extLst>
      <p:ext uri="{BB962C8B-B14F-4D97-AF65-F5344CB8AC3E}">
        <p14:creationId xmlns:p14="http://schemas.microsoft.com/office/powerpoint/2010/main" val="1764734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558E90-F20F-45E5-BCA8-9637E7213360}" type="datetimeFigureOut">
              <a:rPr lang="en-GB" smtClean="0"/>
              <a:t>16/06/2020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EB46B3-F82D-46B7-8B3F-25DA92CAF930}" type="slidenum">
              <a:rPr lang="en-GB" smtClean="0"/>
              <a:t>‹#›</a:t>
            </a:fld>
            <a:endParaRPr lang="en-GB"/>
          </a:p>
        </p:txBody>
      </p:sp>
    </p:spTree>
    <p:extLst>
      <p:ext uri="{BB962C8B-B14F-4D97-AF65-F5344CB8AC3E}">
        <p14:creationId xmlns:p14="http://schemas.microsoft.com/office/powerpoint/2010/main" val="2008510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558E90-F20F-45E5-BCA8-9637E7213360}" type="datetimeFigureOut">
              <a:rPr lang="en-GB" smtClean="0"/>
              <a:t>16/06/2020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EB46B3-F82D-46B7-8B3F-25DA92CAF930}" type="slidenum">
              <a:rPr lang="en-GB" smtClean="0"/>
              <a:t>‹#›</a:t>
            </a:fld>
            <a:endParaRPr lang="en-GB"/>
          </a:p>
        </p:txBody>
      </p:sp>
    </p:spTree>
    <p:extLst>
      <p:ext uri="{BB962C8B-B14F-4D97-AF65-F5344CB8AC3E}">
        <p14:creationId xmlns:p14="http://schemas.microsoft.com/office/powerpoint/2010/main" val="2533332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558E90-F20F-45E5-BCA8-9637E7213360}" type="datetimeFigureOut">
              <a:rPr lang="en-GB" smtClean="0"/>
              <a:t>16/06/2020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EB46B3-F82D-46B7-8B3F-25DA92CAF930}" type="slidenum">
              <a:rPr lang="en-GB" smtClean="0"/>
              <a:t>‹#›</a:t>
            </a:fld>
            <a:endParaRPr lang="en-GB"/>
          </a:p>
        </p:txBody>
      </p:sp>
    </p:spTree>
    <p:extLst>
      <p:ext uri="{BB962C8B-B14F-4D97-AF65-F5344CB8AC3E}">
        <p14:creationId xmlns:p14="http://schemas.microsoft.com/office/powerpoint/2010/main" val="2831875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558E90-F20F-45E5-BCA8-9637E7213360}" type="datetimeFigureOut">
              <a:rPr lang="en-GB" smtClean="0"/>
              <a:t>16/06/2020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EB46B3-F82D-46B7-8B3F-25DA92CAF930}" type="slidenum">
              <a:rPr lang="en-GB" smtClean="0"/>
              <a:t>‹#›</a:t>
            </a:fld>
            <a:endParaRPr lang="en-GB"/>
          </a:p>
        </p:txBody>
      </p:sp>
    </p:spTree>
    <p:extLst>
      <p:ext uri="{BB962C8B-B14F-4D97-AF65-F5344CB8AC3E}">
        <p14:creationId xmlns:p14="http://schemas.microsoft.com/office/powerpoint/2010/main" val="3981295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6558E90-F20F-45E5-BCA8-9637E7213360}" type="datetimeFigureOut">
              <a:rPr lang="en-GB" smtClean="0"/>
              <a:t>16/06/2020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9EB46B3-F82D-46B7-8B3F-25DA92CAF930}" type="slidenum">
              <a:rPr lang="en-GB" smtClean="0"/>
              <a:t>‹#›</a:t>
            </a:fld>
            <a:endParaRPr lang="en-GB"/>
          </a:p>
        </p:txBody>
      </p:sp>
    </p:spTree>
    <p:extLst>
      <p:ext uri="{BB962C8B-B14F-4D97-AF65-F5344CB8AC3E}">
        <p14:creationId xmlns:p14="http://schemas.microsoft.com/office/powerpoint/2010/main" val="340391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6558E90-F20F-45E5-BCA8-9637E7213360}" type="datetimeFigureOut">
              <a:rPr lang="en-GB" smtClean="0"/>
              <a:t>16/06/2020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9EB46B3-F82D-46B7-8B3F-25DA92CAF930}" type="slidenum">
              <a:rPr lang="en-GB" smtClean="0"/>
              <a:t>‹#›</a:t>
            </a:fld>
            <a:endParaRPr lang="en-GB"/>
          </a:p>
        </p:txBody>
      </p:sp>
    </p:spTree>
    <p:extLst>
      <p:ext uri="{BB962C8B-B14F-4D97-AF65-F5344CB8AC3E}">
        <p14:creationId xmlns:p14="http://schemas.microsoft.com/office/powerpoint/2010/main" val="1005813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6558E90-F20F-45E5-BCA8-9637E7213360}" type="datetimeFigureOut">
              <a:rPr lang="en-GB" smtClean="0"/>
              <a:t>16/06/2020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9EB46B3-F82D-46B7-8B3F-25DA92CAF930}" type="slidenum">
              <a:rPr lang="en-GB" smtClean="0"/>
              <a:t>‹#›</a:t>
            </a:fld>
            <a:endParaRPr lang="en-GB"/>
          </a:p>
        </p:txBody>
      </p:sp>
    </p:spTree>
    <p:extLst>
      <p:ext uri="{BB962C8B-B14F-4D97-AF65-F5344CB8AC3E}">
        <p14:creationId xmlns:p14="http://schemas.microsoft.com/office/powerpoint/2010/main" val="11679886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558E90-F20F-45E5-BCA8-9637E7213360}" type="datetimeFigureOut">
              <a:rPr lang="en-GB" smtClean="0"/>
              <a:t>16/06/2020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9EB46B3-F82D-46B7-8B3F-25DA92CAF930}" type="slidenum">
              <a:rPr lang="en-GB" smtClean="0"/>
              <a:t>‹#›</a:t>
            </a:fld>
            <a:endParaRPr lang="en-GB"/>
          </a:p>
        </p:txBody>
      </p:sp>
    </p:spTree>
    <p:extLst>
      <p:ext uri="{BB962C8B-B14F-4D97-AF65-F5344CB8AC3E}">
        <p14:creationId xmlns:p14="http://schemas.microsoft.com/office/powerpoint/2010/main" val="2117511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558E90-F20F-45E5-BCA8-9637E7213360}" type="datetimeFigureOut">
              <a:rPr lang="en-GB" smtClean="0"/>
              <a:t>16/06/2020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9EB46B3-F82D-46B7-8B3F-25DA92CAF930}" type="slidenum">
              <a:rPr lang="en-GB" smtClean="0"/>
              <a:t>‹#›</a:t>
            </a:fld>
            <a:endParaRPr lang="en-GB"/>
          </a:p>
        </p:txBody>
      </p:sp>
    </p:spTree>
    <p:extLst>
      <p:ext uri="{BB962C8B-B14F-4D97-AF65-F5344CB8AC3E}">
        <p14:creationId xmlns:p14="http://schemas.microsoft.com/office/powerpoint/2010/main" val="2438859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558E90-F20F-45E5-BCA8-9637E7213360}" type="datetimeFigureOut">
              <a:rPr lang="en-GB" smtClean="0"/>
              <a:t>16/06/2020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9EB46B3-F82D-46B7-8B3F-25DA92CAF930}" type="slidenum">
              <a:rPr lang="en-GB" smtClean="0"/>
              <a:t>‹#›</a:t>
            </a:fld>
            <a:endParaRPr lang="en-GB"/>
          </a:p>
        </p:txBody>
      </p:sp>
    </p:spTree>
    <p:extLst>
      <p:ext uri="{BB962C8B-B14F-4D97-AF65-F5344CB8AC3E}">
        <p14:creationId xmlns:p14="http://schemas.microsoft.com/office/powerpoint/2010/main" val="2738213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558E90-F20F-45E5-BCA8-9637E7213360}" type="datetimeFigureOut">
              <a:rPr lang="en-GB" smtClean="0"/>
              <a:t>16/06/2020</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EB46B3-F82D-46B7-8B3F-25DA92CAF930}" type="slidenum">
              <a:rPr lang="en-GB" smtClean="0"/>
              <a:t>‹#›</a:t>
            </a:fld>
            <a:endParaRPr lang="en-GB"/>
          </a:p>
        </p:txBody>
      </p:sp>
    </p:spTree>
    <p:extLst>
      <p:ext uri="{BB962C8B-B14F-4D97-AF65-F5344CB8AC3E}">
        <p14:creationId xmlns:p14="http://schemas.microsoft.com/office/powerpoint/2010/main" val="10806517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jpeg"/><Relationship Id="rId7"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14.png"/><Relationship Id="rId5" Type="http://schemas.openxmlformats.org/officeDocument/2006/relationships/image" Target="../media/image3.jpeg"/><Relationship Id="rId10"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hyperlink" Target="http://www.sillysquad.org.uk/" TargetMode="External"/><Relationship Id="rId3" Type="http://schemas.openxmlformats.org/officeDocument/2006/relationships/image" Target="../media/image7.jpeg"/><Relationship Id="rId7"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png"/><Relationship Id="rId10" Type="http://schemas.openxmlformats.org/officeDocument/2006/relationships/image" Target="../media/image17.png"/><Relationship Id="rId4" Type="http://schemas.openxmlformats.org/officeDocument/2006/relationships/image" Target="../media/image8.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jpeg"/><Relationship Id="rId3" Type="http://schemas.openxmlformats.org/officeDocument/2006/relationships/image" Target="../media/image18.jpe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jpeg"/><Relationship Id="rId11" Type="http://schemas.openxmlformats.org/officeDocument/2006/relationships/image" Target="../media/image23.png"/><Relationship Id="rId5" Type="http://schemas.openxmlformats.org/officeDocument/2006/relationships/image" Target="../media/image3.jpeg"/><Relationship Id="rId10" Type="http://schemas.openxmlformats.org/officeDocument/2006/relationships/image" Target="../media/image22.png"/><Relationship Id="rId4" Type="http://schemas.openxmlformats.org/officeDocument/2006/relationships/image" Target="../media/image2.png"/><Relationship Id="rId9" Type="http://schemas.openxmlformats.org/officeDocument/2006/relationships/image" Target="../media/image21.jpeg"/><Relationship Id="rId1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8.jpeg"/><Relationship Id="rId7" Type="http://schemas.openxmlformats.org/officeDocument/2006/relationships/image" Target="../media/image27.png"/><Relationship Id="rId12"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jpeg"/><Relationship Id="rId11" Type="http://schemas.openxmlformats.org/officeDocument/2006/relationships/image" Target="../media/image29.png"/><Relationship Id="rId5" Type="http://schemas.openxmlformats.org/officeDocument/2006/relationships/image" Target="../media/image3.jpeg"/><Relationship Id="rId10" Type="http://schemas.openxmlformats.org/officeDocument/2006/relationships/image" Target="../media/image20.png"/><Relationship Id="rId4" Type="http://schemas.openxmlformats.org/officeDocument/2006/relationships/image" Target="../media/image2.png"/><Relationship Id="rId9" Type="http://schemas.openxmlformats.org/officeDocument/2006/relationships/hyperlink" Target="about:blank"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31.png"/><Relationship Id="rId5" Type="http://schemas.openxmlformats.org/officeDocument/2006/relationships/image" Target="../media/image3.jpeg"/><Relationship Id="rId10" Type="http://schemas.openxmlformats.org/officeDocument/2006/relationships/image" Target="../media/image15.png"/><Relationship Id="rId4" Type="http://schemas.openxmlformats.org/officeDocument/2006/relationships/image" Target="../media/image2.pn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hyperlink" Target="http://www.inspireculture.org.uk/summerreadingchallenge" TargetMode="External"/><Relationship Id="rId5" Type="http://schemas.openxmlformats.org/officeDocument/2006/relationships/image" Target="../media/image4.jpeg"/><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7.jpeg"/><Relationship Id="rId7" Type="http://schemas.openxmlformats.org/officeDocument/2006/relationships/hyperlink" Target="about:blank"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10" Type="http://schemas.openxmlformats.org/officeDocument/2006/relationships/image" Target="../media/image35.png"/><Relationship Id="rId4" Type="http://schemas.openxmlformats.org/officeDocument/2006/relationships/image" Target="../media/image2.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33CC7-CDEB-43DB-A1D5-4835E348DB09}"/>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id="{A01ACE96-8CF5-4333-B33F-F5F090D00055}"/>
              </a:ext>
            </a:extLst>
          </p:cNvPr>
          <p:cNvSpPr>
            <a:spLocks noGrp="1"/>
          </p:cNvSpPr>
          <p:nvPr>
            <p:ph type="subTitle" idx="1"/>
          </p:nvPr>
        </p:nvSpPr>
        <p:spPr/>
        <p:txBody>
          <a:bodyPr/>
          <a:lstStyle/>
          <a:p>
            <a:endParaRPr lang="en-GB"/>
          </a:p>
        </p:txBody>
      </p:sp>
      <p:grpSp>
        <p:nvGrpSpPr>
          <p:cNvPr id="6" name="Group 5">
            <a:extLst>
              <a:ext uri="{FF2B5EF4-FFF2-40B4-BE49-F238E27FC236}">
                <a16:creationId xmlns:a16="http://schemas.microsoft.com/office/drawing/2014/main" id="{B53F2719-ABFC-4187-AC0A-EC996990CAB9}"/>
              </a:ext>
            </a:extLst>
          </p:cNvPr>
          <p:cNvGrpSpPr/>
          <p:nvPr/>
        </p:nvGrpSpPr>
        <p:grpSpPr>
          <a:xfrm>
            <a:off x="-276993" y="0"/>
            <a:ext cx="9697986" cy="6858000"/>
            <a:chOff x="-276993" y="0"/>
            <a:chExt cx="9697986" cy="6858000"/>
          </a:xfrm>
        </p:grpSpPr>
        <p:pic>
          <p:nvPicPr>
            <p:cNvPr id="7" name="Picture 6" descr="A picture containing screenshot, table&#10;&#10;Description automatically generated">
              <a:extLst>
                <a:ext uri="{FF2B5EF4-FFF2-40B4-BE49-F238E27FC236}">
                  <a16:creationId xmlns:a16="http://schemas.microsoft.com/office/drawing/2014/main" id="{9773EBC6-0772-49F1-BB28-E7E3F73AAD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993" y="0"/>
              <a:ext cx="9697986" cy="6858000"/>
            </a:xfrm>
            <a:prstGeom prst="rect">
              <a:avLst/>
            </a:prstGeom>
          </p:spPr>
        </p:pic>
        <p:sp>
          <p:nvSpPr>
            <p:cNvPr id="5" name="Rectangle 4">
              <a:extLst>
                <a:ext uri="{FF2B5EF4-FFF2-40B4-BE49-F238E27FC236}">
                  <a16:creationId xmlns:a16="http://schemas.microsoft.com/office/drawing/2014/main" id="{A9ED9337-0A27-4346-8253-746DDEE650CA}"/>
                </a:ext>
              </a:extLst>
            </p:cNvPr>
            <p:cNvSpPr/>
            <p:nvPr/>
          </p:nvSpPr>
          <p:spPr>
            <a:xfrm>
              <a:off x="116958" y="6486989"/>
              <a:ext cx="4572000" cy="261610"/>
            </a:xfrm>
            <a:prstGeom prst="rect">
              <a:avLst/>
            </a:prstGeom>
          </p:spPr>
          <p:txBody>
            <a:bodyPr>
              <a:spAutoFit/>
            </a:bodyPr>
            <a:lstStyle/>
            <a:p>
              <a:pPr fontAlgn="auto">
                <a:spcBef>
                  <a:spcPts val="0"/>
                </a:spcBef>
                <a:spcAft>
                  <a:spcPts val="0"/>
                </a:spcAft>
                <a:defRPr/>
              </a:pPr>
              <a:r>
                <a:rPr lang="en-GB" sz="1100" b="1" dirty="0">
                  <a:solidFill>
                    <a:schemeClr val="bg1"/>
                  </a:solidFill>
                </a:rPr>
                <a:t>Illustrations © Laura Ellen Anderson 2020</a:t>
              </a:r>
              <a:r>
                <a:rPr lang="en-GB" sz="1100" dirty="0">
                  <a:solidFill>
                    <a:schemeClr val="bg1"/>
                  </a:solidFill>
                </a:rPr>
                <a:t> </a:t>
              </a:r>
              <a:r>
                <a:rPr lang="en-GB" sz="1100" b="1" kern="0" dirty="0">
                  <a:solidFill>
                    <a:schemeClr val="bg1"/>
                  </a:solidFill>
                </a:rPr>
                <a:t>for The Reading Agency </a:t>
              </a:r>
            </a:p>
          </p:txBody>
        </p:sp>
        <p:pic>
          <p:nvPicPr>
            <p:cNvPr id="4" name="Picture 3">
              <a:extLst>
                <a:ext uri="{FF2B5EF4-FFF2-40B4-BE49-F238E27FC236}">
                  <a16:creationId xmlns:a16="http://schemas.microsoft.com/office/drawing/2014/main" id="{C24E8DBE-081D-46FF-86B4-37B7E0681484}"/>
                </a:ext>
              </a:extLst>
            </p:cNvPr>
            <p:cNvPicPr>
              <a:picLocks noChangeAspect="1"/>
            </p:cNvPicPr>
            <p:nvPr/>
          </p:nvPicPr>
          <p:blipFill>
            <a:blip r:embed="rId4"/>
            <a:stretch>
              <a:fillRect/>
            </a:stretch>
          </p:blipFill>
          <p:spPr>
            <a:xfrm>
              <a:off x="446567" y="5518298"/>
              <a:ext cx="2002561" cy="633091"/>
            </a:xfrm>
            <a:prstGeom prst="rect">
              <a:avLst/>
            </a:prstGeom>
          </p:spPr>
        </p:pic>
        <p:pic>
          <p:nvPicPr>
            <p:cNvPr id="8" name="Picture 2">
              <a:extLst>
                <a:ext uri="{FF2B5EF4-FFF2-40B4-BE49-F238E27FC236}">
                  <a16:creationId xmlns:a16="http://schemas.microsoft.com/office/drawing/2014/main" id="{5A46F40F-A365-4FC3-90B9-DF55AA1CD9B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8751" y="5353145"/>
              <a:ext cx="1504497" cy="8193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03CF8027-F39D-41D3-95B8-D0FFF4A22B1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0316" y="5416625"/>
              <a:ext cx="1428639" cy="67379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C49E055B-5D0F-4E18-AC77-8C8450BFF726}"/>
                </a:ext>
              </a:extLst>
            </p:cNvPr>
            <p:cNvSpPr/>
            <p:nvPr/>
          </p:nvSpPr>
          <p:spPr>
            <a:xfrm>
              <a:off x="2959065" y="5753524"/>
              <a:ext cx="2093506" cy="400110"/>
            </a:xfrm>
            <a:prstGeom prst="rect">
              <a:avLst/>
            </a:prstGeom>
            <a:noFill/>
          </p:spPr>
          <p:txBody>
            <a:bodyPr wrap="square" lIns="91440" tIns="45720" rIns="91440" bIns="45720">
              <a:spAutoFit/>
            </a:bodyPr>
            <a:lstStyle/>
            <a:p>
              <a:pPr algn="ctr"/>
              <a:r>
                <a:rPr lang="en-US" sz="2000" b="1" dirty="0">
                  <a:ln w="0"/>
                  <a:solidFill>
                    <a:schemeClr val="accent1"/>
                  </a:solidFill>
                </a:rPr>
                <a:t>s</a:t>
              </a:r>
              <a:r>
                <a:rPr lang="en-US" sz="2000" b="1" cap="none" spc="0" dirty="0">
                  <a:ln w="0"/>
                  <a:solidFill>
                    <a:schemeClr val="accent1"/>
                  </a:solidFill>
                </a:rPr>
                <a:t>illysquad.org.uk</a:t>
              </a:r>
            </a:p>
          </p:txBody>
        </p:sp>
      </p:grpSp>
      <p:pic>
        <p:nvPicPr>
          <p:cNvPr id="11" name="Picture 10">
            <a:extLst>
              <a:ext uri="{FF2B5EF4-FFF2-40B4-BE49-F238E27FC236}">
                <a16:creationId xmlns:a16="http://schemas.microsoft.com/office/drawing/2014/main" id="{54AAF680-79A4-485E-8801-BC12088349CD}"/>
              </a:ext>
            </a:extLst>
          </p:cNvPr>
          <p:cNvPicPr>
            <a:picLocks noChangeAspect="1"/>
          </p:cNvPicPr>
          <p:nvPr/>
        </p:nvPicPr>
        <p:blipFill>
          <a:blip r:embed="rId7"/>
          <a:stretch>
            <a:fillRect/>
          </a:stretch>
        </p:blipFill>
        <p:spPr>
          <a:xfrm>
            <a:off x="385334" y="1414335"/>
            <a:ext cx="8367914" cy="3297924"/>
          </a:xfrm>
          <a:prstGeom prst="rect">
            <a:avLst/>
          </a:prstGeom>
        </p:spPr>
      </p:pic>
      <p:pic>
        <p:nvPicPr>
          <p:cNvPr id="12" name="Picture 11" descr="A picture containing mirror&#10;&#10;Description automatically generated">
            <a:extLst>
              <a:ext uri="{FF2B5EF4-FFF2-40B4-BE49-F238E27FC236}">
                <a16:creationId xmlns:a16="http://schemas.microsoft.com/office/drawing/2014/main" id="{E274209F-360B-4199-805B-93535A3080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7369" y="537454"/>
            <a:ext cx="1173623" cy="2339163"/>
          </a:xfrm>
          <a:prstGeom prst="rect">
            <a:avLst/>
          </a:prstGeom>
        </p:spPr>
      </p:pic>
    </p:spTree>
    <p:extLst>
      <p:ext uri="{BB962C8B-B14F-4D97-AF65-F5344CB8AC3E}">
        <p14:creationId xmlns:p14="http://schemas.microsoft.com/office/powerpoint/2010/main" val="595877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able, drawing&#10;&#10;Description automatically generated">
            <a:extLst>
              <a:ext uri="{FF2B5EF4-FFF2-40B4-BE49-F238E27FC236}">
                <a16:creationId xmlns:a16="http://schemas.microsoft.com/office/drawing/2014/main" id="{294D8B8D-D08B-4EE6-83AC-78DA848F4620}"/>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829" r="2837" b="-1"/>
          <a:stretch/>
        </p:blipFill>
        <p:spPr>
          <a:xfrm>
            <a:off x="21472" y="0"/>
            <a:ext cx="9143980" cy="6857990"/>
          </a:xfrm>
          <a:prstGeom prst="rect">
            <a:avLst/>
          </a:prstGeom>
        </p:spPr>
      </p:pic>
      <p:pic>
        <p:nvPicPr>
          <p:cNvPr id="22" name="Picture 21">
            <a:extLst>
              <a:ext uri="{FF2B5EF4-FFF2-40B4-BE49-F238E27FC236}">
                <a16:creationId xmlns:a16="http://schemas.microsoft.com/office/drawing/2014/main" id="{D85E97EB-8F34-47FA-B282-32B898514EA1}"/>
              </a:ext>
            </a:extLst>
          </p:cNvPr>
          <p:cNvPicPr>
            <a:picLocks noChangeAspect="1"/>
          </p:cNvPicPr>
          <p:nvPr/>
        </p:nvPicPr>
        <p:blipFill>
          <a:blip r:embed="rId4"/>
          <a:stretch>
            <a:fillRect/>
          </a:stretch>
        </p:blipFill>
        <p:spPr>
          <a:xfrm>
            <a:off x="378162" y="626236"/>
            <a:ext cx="3417661" cy="851331"/>
          </a:xfrm>
          <a:prstGeom prst="rect">
            <a:avLst/>
          </a:prstGeom>
        </p:spPr>
      </p:pic>
      <p:grpSp>
        <p:nvGrpSpPr>
          <p:cNvPr id="3" name="Group 2">
            <a:extLst>
              <a:ext uri="{FF2B5EF4-FFF2-40B4-BE49-F238E27FC236}">
                <a16:creationId xmlns:a16="http://schemas.microsoft.com/office/drawing/2014/main" id="{33CD1229-ADB9-4BBD-9EC4-B7219C42B80C}"/>
              </a:ext>
            </a:extLst>
          </p:cNvPr>
          <p:cNvGrpSpPr/>
          <p:nvPr/>
        </p:nvGrpSpPr>
        <p:grpSpPr>
          <a:xfrm>
            <a:off x="116958" y="5353145"/>
            <a:ext cx="8636290" cy="1395454"/>
            <a:chOff x="116958" y="5353145"/>
            <a:chExt cx="8636290" cy="1395454"/>
          </a:xfrm>
        </p:grpSpPr>
        <p:sp>
          <p:nvSpPr>
            <p:cNvPr id="2" name="Rectangle 1">
              <a:extLst>
                <a:ext uri="{FF2B5EF4-FFF2-40B4-BE49-F238E27FC236}">
                  <a16:creationId xmlns:a16="http://schemas.microsoft.com/office/drawing/2014/main" id="{6F912C33-AB67-451F-A0DA-9C39845AE5AA}"/>
                </a:ext>
              </a:extLst>
            </p:cNvPr>
            <p:cNvSpPr/>
            <p:nvPr/>
          </p:nvSpPr>
          <p:spPr>
            <a:xfrm>
              <a:off x="116958" y="6486989"/>
              <a:ext cx="4572000" cy="261610"/>
            </a:xfrm>
            <a:prstGeom prst="rect">
              <a:avLst/>
            </a:prstGeom>
          </p:spPr>
          <p:txBody>
            <a:bodyPr>
              <a:spAutoFit/>
            </a:bodyPr>
            <a:lstStyle/>
            <a:p>
              <a:pPr fontAlgn="auto">
                <a:spcBef>
                  <a:spcPts val="0"/>
                </a:spcBef>
                <a:spcAft>
                  <a:spcPts val="0"/>
                </a:spcAft>
                <a:defRPr/>
              </a:pPr>
              <a:r>
                <a:rPr lang="en-GB" sz="1100" b="1" dirty="0">
                  <a:solidFill>
                    <a:schemeClr val="bg1"/>
                  </a:solidFill>
                </a:rPr>
                <a:t>Illustrations © Laura Ellen Anderson 2020</a:t>
              </a:r>
              <a:r>
                <a:rPr lang="en-GB" sz="1100" dirty="0">
                  <a:solidFill>
                    <a:schemeClr val="bg1"/>
                  </a:solidFill>
                </a:rPr>
                <a:t> </a:t>
              </a:r>
              <a:r>
                <a:rPr lang="en-GB" sz="1100" b="1" kern="0" dirty="0">
                  <a:solidFill>
                    <a:schemeClr val="bg1"/>
                  </a:solidFill>
                </a:rPr>
                <a:t>for The Reading Agency </a:t>
              </a:r>
            </a:p>
          </p:txBody>
        </p:sp>
        <p:pic>
          <p:nvPicPr>
            <p:cNvPr id="4" name="Picture 3">
              <a:extLst>
                <a:ext uri="{FF2B5EF4-FFF2-40B4-BE49-F238E27FC236}">
                  <a16:creationId xmlns:a16="http://schemas.microsoft.com/office/drawing/2014/main" id="{1029BF75-B5EE-4E79-A254-DB4FA53EAD97}"/>
                </a:ext>
              </a:extLst>
            </p:cNvPr>
            <p:cNvPicPr>
              <a:picLocks noChangeAspect="1"/>
            </p:cNvPicPr>
            <p:nvPr/>
          </p:nvPicPr>
          <p:blipFill>
            <a:blip r:embed="rId5"/>
            <a:stretch>
              <a:fillRect/>
            </a:stretch>
          </p:blipFill>
          <p:spPr>
            <a:xfrm>
              <a:off x="382771" y="5497033"/>
              <a:ext cx="2069825" cy="654356"/>
            </a:xfrm>
            <a:prstGeom prst="rect">
              <a:avLst/>
            </a:prstGeom>
          </p:spPr>
        </p:pic>
        <p:pic>
          <p:nvPicPr>
            <p:cNvPr id="6" name="Picture 2">
              <a:extLst>
                <a:ext uri="{FF2B5EF4-FFF2-40B4-BE49-F238E27FC236}">
                  <a16:creationId xmlns:a16="http://schemas.microsoft.com/office/drawing/2014/main" id="{E9811DED-C135-444F-9485-E68904C6551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48751" y="5353145"/>
              <a:ext cx="1504497" cy="8193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1E430E5E-B192-483E-9623-D5E1AF1C19B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20316" y="5416625"/>
              <a:ext cx="1428639" cy="67379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0DE4D5E-544A-444A-B54B-80CB53AAB542}"/>
                </a:ext>
              </a:extLst>
            </p:cNvPr>
            <p:cNvSpPr/>
            <p:nvPr/>
          </p:nvSpPr>
          <p:spPr>
            <a:xfrm>
              <a:off x="2959065" y="5753524"/>
              <a:ext cx="2093506" cy="400110"/>
            </a:xfrm>
            <a:prstGeom prst="rect">
              <a:avLst/>
            </a:prstGeom>
            <a:noFill/>
          </p:spPr>
          <p:txBody>
            <a:bodyPr wrap="square" lIns="91440" tIns="45720" rIns="91440" bIns="45720">
              <a:spAutoFit/>
            </a:bodyPr>
            <a:lstStyle/>
            <a:p>
              <a:pPr algn="ctr"/>
              <a:r>
                <a:rPr lang="en-US" sz="2000" b="1" dirty="0">
                  <a:ln w="0"/>
                  <a:solidFill>
                    <a:srgbClr val="F4A43A"/>
                  </a:solidFill>
                </a:rPr>
                <a:t>s</a:t>
              </a:r>
              <a:r>
                <a:rPr lang="en-US" sz="2000" b="1" cap="none" spc="0" dirty="0">
                  <a:ln w="0"/>
                  <a:solidFill>
                    <a:srgbClr val="F4A43A"/>
                  </a:solidFill>
                </a:rPr>
                <a:t>illysquad.org.uk</a:t>
              </a:r>
            </a:p>
          </p:txBody>
        </p:sp>
      </p:grpSp>
      <p:pic>
        <p:nvPicPr>
          <p:cNvPr id="12" name="Picture 11">
            <a:extLst>
              <a:ext uri="{FF2B5EF4-FFF2-40B4-BE49-F238E27FC236}">
                <a16:creationId xmlns:a16="http://schemas.microsoft.com/office/drawing/2014/main" id="{9BB6633E-8456-4C3D-80B5-E6B94990CA59}"/>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378162" y="1524000"/>
            <a:ext cx="8556832" cy="3565347"/>
          </a:xfrm>
          <a:prstGeom prst="rect">
            <a:avLst/>
          </a:prstGeom>
        </p:spPr>
      </p:pic>
    </p:spTree>
    <p:extLst>
      <p:ext uri="{BB962C8B-B14F-4D97-AF65-F5344CB8AC3E}">
        <p14:creationId xmlns:p14="http://schemas.microsoft.com/office/powerpoint/2010/main" val="2739083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33CC7-CDEB-43DB-A1D5-4835E348DB09}"/>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id="{A01ACE96-8CF5-4333-B33F-F5F090D00055}"/>
              </a:ext>
            </a:extLst>
          </p:cNvPr>
          <p:cNvSpPr>
            <a:spLocks noGrp="1"/>
          </p:cNvSpPr>
          <p:nvPr>
            <p:ph type="subTitle" idx="1"/>
          </p:nvPr>
        </p:nvSpPr>
        <p:spPr/>
        <p:txBody>
          <a:bodyPr/>
          <a:lstStyle/>
          <a:p>
            <a:endParaRPr lang="en-GB"/>
          </a:p>
        </p:txBody>
      </p:sp>
      <p:grpSp>
        <p:nvGrpSpPr>
          <p:cNvPr id="6" name="Group 5">
            <a:extLst>
              <a:ext uri="{FF2B5EF4-FFF2-40B4-BE49-F238E27FC236}">
                <a16:creationId xmlns:a16="http://schemas.microsoft.com/office/drawing/2014/main" id="{B53F2719-ABFC-4187-AC0A-EC996990CAB9}"/>
              </a:ext>
            </a:extLst>
          </p:cNvPr>
          <p:cNvGrpSpPr/>
          <p:nvPr/>
        </p:nvGrpSpPr>
        <p:grpSpPr>
          <a:xfrm>
            <a:off x="-276993" y="0"/>
            <a:ext cx="9697986" cy="6858000"/>
            <a:chOff x="-276993" y="0"/>
            <a:chExt cx="9697986" cy="6858000"/>
          </a:xfrm>
        </p:grpSpPr>
        <p:pic>
          <p:nvPicPr>
            <p:cNvPr id="7" name="Picture 6" descr="A picture containing screenshot, table&#10;&#10;Description automatically generated">
              <a:extLst>
                <a:ext uri="{FF2B5EF4-FFF2-40B4-BE49-F238E27FC236}">
                  <a16:creationId xmlns:a16="http://schemas.microsoft.com/office/drawing/2014/main" id="{9773EBC6-0772-49F1-BB28-E7E3F73AAD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993" y="0"/>
              <a:ext cx="9697986" cy="6858000"/>
            </a:xfrm>
            <a:prstGeom prst="rect">
              <a:avLst/>
            </a:prstGeom>
          </p:spPr>
        </p:pic>
        <p:sp>
          <p:nvSpPr>
            <p:cNvPr id="5" name="Rectangle 4">
              <a:extLst>
                <a:ext uri="{FF2B5EF4-FFF2-40B4-BE49-F238E27FC236}">
                  <a16:creationId xmlns:a16="http://schemas.microsoft.com/office/drawing/2014/main" id="{A9ED9337-0A27-4346-8253-746DDEE650CA}"/>
                </a:ext>
              </a:extLst>
            </p:cNvPr>
            <p:cNvSpPr/>
            <p:nvPr/>
          </p:nvSpPr>
          <p:spPr>
            <a:xfrm>
              <a:off x="116958" y="6486989"/>
              <a:ext cx="4572000" cy="261610"/>
            </a:xfrm>
            <a:prstGeom prst="rect">
              <a:avLst/>
            </a:prstGeom>
          </p:spPr>
          <p:txBody>
            <a:bodyPr>
              <a:spAutoFit/>
            </a:bodyPr>
            <a:lstStyle/>
            <a:p>
              <a:pPr fontAlgn="auto">
                <a:spcBef>
                  <a:spcPts val="0"/>
                </a:spcBef>
                <a:spcAft>
                  <a:spcPts val="0"/>
                </a:spcAft>
                <a:defRPr/>
              </a:pPr>
              <a:r>
                <a:rPr lang="en-GB" sz="1100" b="1" dirty="0">
                  <a:solidFill>
                    <a:schemeClr val="bg1"/>
                  </a:solidFill>
                </a:rPr>
                <a:t>Illustrations © Laura Ellen Anderson 2020</a:t>
              </a:r>
              <a:r>
                <a:rPr lang="en-GB" sz="1100" dirty="0">
                  <a:solidFill>
                    <a:schemeClr val="bg1"/>
                  </a:solidFill>
                </a:rPr>
                <a:t> </a:t>
              </a:r>
              <a:r>
                <a:rPr lang="en-GB" sz="1100" b="1" kern="0" dirty="0">
                  <a:solidFill>
                    <a:schemeClr val="bg1"/>
                  </a:solidFill>
                </a:rPr>
                <a:t>for The Reading Agency </a:t>
              </a:r>
            </a:p>
          </p:txBody>
        </p:sp>
        <p:pic>
          <p:nvPicPr>
            <p:cNvPr id="4" name="Picture 3">
              <a:extLst>
                <a:ext uri="{FF2B5EF4-FFF2-40B4-BE49-F238E27FC236}">
                  <a16:creationId xmlns:a16="http://schemas.microsoft.com/office/drawing/2014/main" id="{C24E8DBE-081D-46FF-86B4-37B7E0681484}"/>
                </a:ext>
              </a:extLst>
            </p:cNvPr>
            <p:cNvPicPr>
              <a:picLocks noChangeAspect="1"/>
            </p:cNvPicPr>
            <p:nvPr/>
          </p:nvPicPr>
          <p:blipFill>
            <a:blip r:embed="rId4"/>
            <a:stretch>
              <a:fillRect/>
            </a:stretch>
          </p:blipFill>
          <p:spPr>
            <a:xfrm>
              <a:off x="446567" y="5518298"/>
              <a:ext cx="2002561" cy="633091"/>
            </a:xfrm>
            <a:prstGeom prst="rect">
              <a:avLst/>
            </a:prstGeom>
          </p:spPr>
        </p:pic>
        <p:pic>
          <p:nvPicPr>
            <p:cNvPr id="8" name="Picture 2">
              <a:extLst>
                <a:ext uri="{FF2B5EF4-FFF2-40B4-BE49-F238E27FC236}">
                  <a16:creationId xmlns:a16="http://schemas.microsoft.com/office/drawing/2014/main" id="{5A46F40F-A365-4FC3-90B9-DF55AA1CD9B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8751" y="5353145"/>
              <a:ext cx="1504497" cy="8193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03CF8027-F39D-41D3-95B8-D0FFF4A22B1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0316" y="5416625"/>
              <a:ext cx="1428639" cy="67379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C49E055B-5D0F-4E18-AC77-8C8450BFF726}"/>
                </a:ext>
              </a:extLst>
            </p:cNvPr>
            <p:cNvSpPr/>
            <p:nvPr/>
          </p:nvSpPr>
          <p:spPr>
            <a:xfrm>
              <a:off x="2959065" y="5753524"/>
              <a:ext cx="2093506" cy="400110"/>
            </a:xfrm>
            <a:prstGeom prst="rect">
              <a:avLst/>
            </a:prstGeom>
            <a:noFill/>
          </p:spPr>
          <p:txBody>
            <a:bodyPr wrap="square" lIns="91440" tIns="45720" rIns="91440" bIns="45720">
              <a:spAutoFit/>
            </a:bodyPr>
            <a:lstStyle/>
            <a:p>
              <a:pPr algn="ctr"/>
              <a:r>
                <a:rPr lang="en-US" sz="2000" b="1" dirty="0">
                  <a:ln w="0"/>
                  <a:solidFill>
                    <a:schemeClr val="accent1"/>
                  </a:solidFill>
                </a:rPr>
                <a:t>s</a:t>
              </a:r>
              <a:r>
                <a:rPr lang="en-US" sz="2000" b="1" cap="none" spc="0" dirty="0">
                  <a:ln w="0"/>
                  <a:solidFill>
                    <a:schemeClr val="accent1"/>
                  </a:solidFill>
                </a:rPr>
                <a:t>illysquad.org.uk</a:t>
              </a:r>
            </a:p>
          </p:txBody>
        </p:sp>
      </p:grpSp>
      <p:pic>
        <p:nvPicPr>
          <p:cNvPr id="11" name="Picture 10" descr="A close up of a logo&#10;&#10;Description automatically generated">
            <a:extLst>
              <a:ext uri="{FF2B5EF4-FFF2-40B4-BE49-F238E27FC236}">
                <a16:creationId xmlns:a16="http://schemas.microsoft.com/office/drawing/2014/main" id="{0237434A-13CC-4931-BEE5-9AA0E5F68D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01140">
            <a:off x="7681889" y="453254"/>
            <a:ext cx="1051924" cy="1219428"/>
          </a:xfrm>
          <a:prstGeom prst="rect">
            <a:avLst/>
          </a:prstGeom>
        </p:spPr>
      </p:pic>
      <p:pic>
        <p:nvPicPr>
          <p:cNvPr id="14" name="Picture 13">
            <a:extLst>
              <a:ext uri="{FF2B5EF4-FFF2-40B4-BE49-F238E27FC236}">
                <a16:creationId xmlns:a16="http://schemas.microsoft.com/office/drawing/2014/main" id="{C8CD7254-35DD-4A58-8307-D2EACE1D605E}"/>
              </a:ext>
            </a:extLst>
          </p:cNvPr>
          <p:cNvPicPr>
            <a:picLocks noChangeAspect="1"/>
          </p:cNvPicPr>
          <p:nvPr/>
        </p:nvPicPr>
        <p:blipFill>
          <a:blip r:embed="rId8"/>
          <a:stretch>
            <a:fillRect/>
          </a:stretch>
        </p:blipFill>
        <p:spPr>
          <a:xfrm rot="1848520">
            <a:off x="291519" y="542798"/>
            <a:ext cx="1107167" cy="1113167"/>
          </a:xfrm>
          <a:prstGeom prst="rect">
            <a:avLst/>
          </a:prstGeom>
        </p:spPr>
      </p:pic>
      <p:pic>
        <p:nvPicPr>
          <p:cNvPr id="15" name="Picture 14">
            <a:extLst>
              <a:ext uri="{FF2B5EF4-FFF2-40B4-BE49-F238E27FC236}">
                <a16:creationId xmlns:a16="http://schemas.microsoft.com/office/drawing/2014/main" id="{E6D3D4B4-23AC-4A5D-9BEB-51E5CD7A79D3}"/>
              </a:ext>
            </a:extLst>
          </p:cNvPr>
          <p:cNvPicPr>
            <a:picLocks noChangeAspect="1"/>
          </p:cNvPicPr>
          <p:nvPr/>
        </p:nvPicPr>
        <p:blipFill>
          <a:blip r:embed="rId9"/>
          <a:stretch>
            <a:fillRect/>
          </a:stretch>
        </p:blipFill>
        <p:spPr>
          <a:xfrm rot="830682">
            <a:off x="1447519" y="721528"/>
            <a:ext cx="2286401" cy="1524267"/>
          </a:xfrm>
          <a:prstGeom prst="rect">
            <a:avLst/>
          </a:prstGeom>
          <a:ln w="38100" cap="sq">
            <a:noFill/>
            <a:prstDash val="solid"/>
            <a:miter lim="800000"/>
          </a:ln>
          <a:effectLst>
            <a:glow rad="101600">
              <a:schemeClr val="accent5">
                <a:satMod val="175000"/>
                <a:alpha val="40000"/>
              </a:schemeClr>
            </a:glow>
            <a:outerShdw blurRad="50800" dist="38100" dir="2700000" algn="tl" rotWithShape="0">
              <a:srgbClr val="000000">
                <a:alpha val="43000"/>
              </a:srgbClr>
            </a:outerShdw>
          </a:effectLst>
        </p:spPr>
      </p:pic>
      <p:pic>
        <p:nvPicPr>
          <p:cNvPr id="12" name="Picture 11" descr="A close up of a logo&#10;&#10;Description automatically generated">
            <a:extLst>
              <a:ext uri="{FF2B5EF4-FFF2-40B4-BE49-F238E27FC236}">
                <a16:creationId xmlns:a16="http://schemas.microsoft.com/office/drawing/2014/main" id="{A8F885F8-78EF-4BC9-930B-7E840843D86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02607" y="1215015"/>
            <a:ext cx="1363401" cy="1719122"/>
          </a:xfrm>
          <a:prstGeom prst="rect">
            <a:avLst/>
          </a:prstGeom>
        </p:spPr>
      </p:pic>
      <p:pic>
        <p:nvPicPr>
          <p:cNvPr id="16" name="Picture 15">
            <a:extLst>
              <a:ext uri="{FF2B5EF4-FFF2-40B4-BE49-F238E27FC236}">
                <a16:creationId xmlns:a16="http://schemas.microsoft.com/office/drawing/2014/main" id="{7724438E-7FD8-4A49-A172-B36DCBF28085}"/>
              </a:ext>
            </a:extLst>
          </p:cNvPr>
          <p:cNvPicPr>
            <a:picLocks noChangeAspect="1"/>
          </p:cNvPicPr>
          <p:nvPr/>
        </p:nvPicPr>
        <p:blipFill rotWithShape="1">
          <a:blip r:embed="rId11"/>
          <a:srcRect t="8383" r="5398" b="6748"/>
          <a:stretch/>
        </p:blipFill>
        <p:spPr>
          <a:xfrm rot="20801447">
            <a:off x="5173885" y="710245"/>
            <a:ext cx="2249638" cy="1513647"/>
          </a:xfrm>
          <a:prstGeom prst="rect">
            <a:avLst/>
          </a:prstGeom>
          <a:ln w="38100" cap="sq">
            <a:noFill/>
            <a:prstDash val="solid"/>
            <a:miter lim="800000"/>
          </a:ln>
          <a:effectLst>
            <a:glow rad="101600">
              <a:schemeClr val="accent5">
                <a:satMod val="175000"/>
                <a:alpha val="40000"/>
              </a:schemeClr>
            </a:glow>
            <a:outerShdw blurRad="50800" dist="38100" dir="2700000" algn="tl" rotWithShape="0">
              <a:srgbClr val="000000">
                <a:alpha val="43000"/>
              </a:srgbClr>
            </a:outerShdw>
          </a:effectLst>
        </p:spPr>
      </p:pic>
      <p:pic>
        <p:nvPicPr>
          <p:cNvPr id="20" name="Content Placeholder 4" descr="A picture containing necklace&#10;&#10;Description automatically generated">
            <a:extLst>
              <a:ext uri="{FF2B5EF4-FFF2-40B4-BE49-F238E27FC236}">
                <a16:creationId xmlns:a16="http://schemas.microsoft.com/office/drawing/2014/main" id="{27D21BFA-140A-40BC-8046-9568EF4195E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589492" y="-123505"/>
            <a:ext cx="1549970" cy="1685592"/>
          </a:xfrm>
          <a:prstGeom prst="rect">
            <a:avLst/>
          </a:prstGeom>
        </p:spPr>
      </p:pic>
      <p:sp>
        <p:nvSpPr>
          <p:cNvPr id="26" name="Rectangle 25">
            <a:extLst>
              <a:ext uri="{FF2B5EF4-FFF2-40B4-BE49-F238E27FC236}">
                <a16:creationId xmlns:a16="http://schemas.microsoft.com/office/drawing/2014/main" id="{19F3315E-06E6-4D72-9E85-A068F71FC5E5}"/>
              </a:ext>
            </a:extLst>
          </p:cNvPr>
          <p:cNvSpPr/>
          <p:nvPr/>
        </p:nvSpPr>
        <p:spPr>
          <a:xfrm>
            <a:off x="695694" y="2699077"/>
            <a:ext cx="7577225" cy="2566600"/>
          </a:xfrm>
          <a:prstGeom prst="rect">
            <a:avLst/>
          </a:prstGeom>
        </p:spPr>
        <p:txBody>
          <a:bodyPr wrap="square">
            <a:spAutoFit/>
          </a:bodyPr>
          <a:lstStyle/>
          <a:p>
            <a:pPr marL="342900" lvl="0" indent="-342900">
              <a:lnSpc>
                <a:spcPct val="107000"/>
              </a:lnSpc>
              <a:spcAft>
                <a:spcPts val="800"/>
              </a:spcAft>
              <a:buFont typeface="Symbol" panose="05050102010706020507" pitchFamily="18" charset="2"/>
              <a:buChar char=""/>
              <a:tabLst>
                <a:tab pos="457200" algn="l"/>
              </a:tabLst>
            </a:pPr>
            <a:r>
              <a:rPr lang="en-GB" sz="2000" dirty="0">
                <a:latin typeface="Calibri" panose="020F0502020204030204" pitchFamily="34" charset="0"/>
                <a:ea typeface="Calibri" panose="020F0502020204030204" pitchFamily="34" charset="0"/>
                <a:cs typeface="Times New Roman" panose="02020603050405020304" pitchFamily="18" charset="0"/>
              </a:rPr>
              <a:t>Sign up to the challenge on the Silly Squad website – IT’S FREE! </a:t>
            </a:r>
          </a:p>
          <a:p>
            <a:pPr marL="342900" lvl="0" indent="-342900">
              <a:lnSpc>
                <a:spcPct val="107000"/>
              </a:lnSpc>
              <a:spcAft>
                <a:spcPts val="800"/>
              </a:spcAft>
              <a:buFont typeface="Symbol" panose="05050102010706020507" pitchFamily="18" charset="2"/>
              <a:buChar char=""/>
              <a:tabLst>
                <a:tab pos="457200" algn="l"/>
              </a:tabLst>
            </a:pPr>
            <a:r>
              <a:rPr lang="en-GB" sz="2000" dirty="0">
                <a:latin typeface="Calibri" panose="020F0502020204030204" pitchFamily="34" charset="0"/>
                <a:ea typeface="Calibri" panose="020F0502020204030204" pitchFamily="34" charset="0"/>
                <a:cs typeface="Times New Roman" panose="02020603050405020304" pitchFamily="18" charset="0"/>
              </a:rPr>
              <a:t>Create your profile and set your reading goal.</a:t>
            </a:r>
          </a:p>
          <a:p>
            <a:pPr marL="342900" lvl="0" indent="-342900">
              <a:lnSpc>
                <a:spcPct val="107000"/>
              </a:lnSpc>
              <a:spcAft>
                <a:spcPts val="800"/>
              </a:spcAft>
              <a:buFont typeface="Symbol" panose="05050102010706020507" pitchFamily="18" charset="2"/>
              <a:buChar char=""/>
              <a:tabLst>
                <a:tab pos="457200" algn="l"/>
              </a:tabLst>
            </a:pPr>
            <a:r>
              <a:rPr lang="en-GB" sz="2000" dirty="0">
                <a:latin typeface="Calibri" panose="020F0502020204030204" pitchFamily="34" charset="0"/>
                <a:ea typeface="Calibri" panose="020F0502020204030204" pitchFamily="34" charset="0"/>
                <a:cs typeface="Times New Roman" panose="02020603050405020304" pitchFamily="18" charset="0"/>
              </a:rPr>
              <a:t>Read your books over the holidays – aim for at least 6!</a:t>
            </a:r>
          </a:p>
          <a:p>
            <a:pPr marL="342900" lvl="0" indent="-342900">
              <a:lnSpc>
                <a:spcPct val="107000"/>
              </a:lnSpc>
              <a:spcAft>
                <a:spcPts val="800"/>
              </a:spcAft>
              <a:buFont typeface="Symbol" panose="05050102010706020507" pitchFamily="18" charset="2"/>
              <a:buChar char=""/>
              <a:tabLst>
                <a:tab pos="457200" algn="l"/>
              </a:tabLst>
            </a:pPr>
            <a:r>
              <a:rPr lang="en-GB" sz="2000" dirty="0">
                <a:latin typeface="Calibri" panose="020F0502020204030204" pitchFamily="34" charset="0"/>
                <a:ea typeface="Calibri" panose="020F0502020204030204" pitchFamily="34" charset="0"/>
                <a:cs typeface="Times New Roman" panose="02020603050405020304" pitchFamily="18" charset="0"/>
              </a:rPr>
              <a:t>Rate and review your books to unlock badges</a:t>
            </a:r>
          </a:p>
          <a:p>
            <a:pPr marL="342900" lvl="0" indent="-342900">
              <a:lnSpc>
                <a:spcPct val="107000"/>
              </a:lnSpc>
              <a:spcAft>
                <a:spcPts val="800"/>
              </a:spcAft>
              <a:buFont typeface="Symbol" panose="05050102010706020507" pitchFamily="18" charset="2"/>
              <a:buChar char=""/>
              <a:tabLst>
                <a:tab pos="457200" algn="l"/>
              </a:tabLst>
            </a:pPr>
            <a:r>
              <a:rPr lang="en-GB" sz="2000" dirty="0">
                <a:latin typeface="Calibri" panose="020F0502020204030204" pitchFamily="34" charset="0"/>
                <a:ea typeface="Calibri" panose="020F0502020204030204" pitchFamily="34" charset="0"/>
                <a:cs typeface="Times New Roman" panose="02020603050405020304" pitchFamily="18" charset="0"/>
              </a:rPr>
              <a:t>Play the games and download the free activities from the website</a:t>
            </a:r>
          </a:p>
          <a:p>
            <a:pPr marL="342900" lvl="0" indent="-342900">
              <a:lnSpc>
                <a:spcPct val="107000"/>
              </a:lnSpc>
              <a:spcAft>
                <a:spcPts val="800"/>
              </a:spcAft>
              <a:buFont typeface="Symbol" panose="05050102010706020507" pitchFamily="18" charset="2"/>
              <a:buChar char=""/>
              <a:tabLst>
                <a:tab pos="457200" algn="l"/>
              </a:tabLst>
            </a:pPr>
            <a:r>
              <a:rPr lang="en-GB" sz="2000" dirty="0">
                <a:latin typeface="Calibri" panose="020F0502020204030204" pitchFamily="34" charset="0"/>
                <a:ea typeface="Calibri" panose="020F0502020204030204" pitchFamily="34" charset="0"/>
                <a:cs typeface="Times New Roman" panose="02020603050405020304" pitchFamily="18" charset="0"/>
              </a:rPr>
              <a:t>Complete the Challenge and you’ll get your own certificate</a:t>
            </a:r>
          </a:p>
        </p:txBody>
      </p:sp>
      <p:sp>
        <p:nvSpPr>
          <p:cNvPr id="18" name="Rectangle 17">
            <a:extLst>
              <a:ext uri="{FF2B5EF4-FFF2-40B4-BE49-F238E27FC236}">
                <a16:creationId xmlns:a16="http://schemas.microsoft.com/office/drawing/2014/main" id="{C328EC3E-1E59-4C09-AFD6-AE345E3AAA96}"/>
              </a:ext>
            </a:extLst>
          </p:cNvPr>
          <p:cNvSpPr/>
          <p:nvPr/>
        </p:nvSpPr>
        <p:spPr>
          <a:xfrm>
            <a:off x="5664855" y="6533169"/>
            <a:ext cx="3922236" cy="253916"/>
          </a:xfrm>
          <a:prstGeom prst="rect">
            <a:avLst/>
          </a:prstGeom>
        </p:spPr>
        <p:txBody>
          <a:bodyPr wrap="square">
            <a:spAutoFit/>
          </a:bodyPr>
          <a:lstStyle/>
          <a:p>
            <a:pPr fontAlgn="auto">
              <a:spcBef>
                <a:spcPts val="0"/>
              </a:spcBef>
              <a:spcAft>
                <a:spcPts val="0"/>
              </a:spcAft>
              <a:defRPr/>
            </a:pPr>
            <a:r>
              <a:rPr lang="en-GB" sz="1050" b="1" dirty="0">
                <a:solidFill>
                  <a:schemeClr val="bg1"/>
                </a:solidFill>
              </a:rPr>
              <a:t>Photographs © Dave Warren 2019 </a:t>
            </a:r>
            <a:r>
              <a:rPr lang="en-GB" sz="1050" b="1" kern="0" dirty="0">
                <a:solidFill>
                  <a:schemeClr val="bg1"/>
                </a:solidFill>
              </a:rPr>
              <a:t>for The Reading Agency </a:t>
            </a:r>
          </a:p>
        </p:txBody>
      </p:sp>
    </p:spTree>
    <p:extLst>
      <p:ext uri="{BB962C8B-B14F-4D97-AF65-F5344CB8AC3E}">
        <p14:creationId xmlns:p14="http://schemas.microsoft.com/office/powerpoint/2010/main" val="40247949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able, drawing&#10;&#10;Description automatically generated">
            <a:extLst>
              <a:ext uri="{FF2B5EF4-FFF2-40B4-BE49-F238E27FC236}">
                <a16:creationId xmlns:a16="http://schemas.microsoft.com/office/drawing/2014/main" id="{294D8B8D-D08B-4EE6-83AC-78DA848F4620}"/>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829" r="2837" b="-1"/>
          <a:stretch/>
        </p:blipFill>
        <p:spPr>
          <a:xfrm>
            <a:off x="20" y="0"/>
            <a:ext cx="9143980" cy="6857990"/>
          </a:xfrm>
          <a:prstGeom prst="rect">
            <a:avLst/>
          </a:prstGeom>
        </p:spPr>
      </p:pic>
      <p:pic>
        <p:nvPicPr>
          <p:cNvPr id="22" name="Picture 21">
            <a:extLst>
              <a:ext uri="{FF2B5EF4-FFF2-40B4-BE49-F238E27FC236}">
                <a16:creationId xmlns:a16="http://schemas.microsoft.com/office/drawing/2014/main" id="{D85E97EB-8F34-47FA-B282-32B898514EA1}"/>
              </a:ext>
            </a:extLst>
          </p:cNvPr>
          <p:cNvPicPr>
            <a:picLocks noChangeAspect="1"/>
          </p:cNvPicPr>
          <p:nvPr/>
        </p:nvPicPr>
        <p:blipFill>
          <a:blip r:embed="rId4"/>
          <a:stretch>
            <a:fillRect/>
          </a:stretch>
        </p:blipFill>
        <p:spPr>
          <a:xfrm>
            <a:off x="378162" y="626236"/>
            <a:ext cx="3417661" cy="851331"/>
          </a:xfrm>
          <a:prstGeom prst="rect">
            <a:avLst/>
          </a:prstGeom>
        </p:spPr>
      </p:pic>
      <p:grpSp>
        <p:nvGrpSpPr>
          <p:cNvPr id="3" name="Group 2">
            <a:extLst>
              <a:ext uri="{FF2B5EF4-FFF2-40B4-BE49-F238E27FC236}">
                <a16:creationId xmlns:a16="http://schemas.microsoft.com/office/drawing/2014/main" id="{33CD1229-ADB9-4BBD-9EC4-B7219C42B80C}"/>
              </a:ext>
            </a:extLst>
          </p:cNvPr>
          <p:cNvGrpSpPr/>
          <p:nvPr/>
        </p:nvGrpSpPr>
        <p:grpSpPr>
          <a:xfrm>
            <a:off x="116958" y="5353145"/>
            <a:ext cx="8636290" cy="1395454"/>
            <a:chOff x="116958" y="5353145"/>
            <a:chExt cx="8636290" cy="1395454"/>
          </a:xfrm>
        </p:grpSpPr>
        <p:sp>
          <p:nvSpPr>
            <p:cNvPr id="2" name="Rectangle 1">
              <a:extLst>
                <a:ext uri="{FF2B5EF4-FFF2-40B4-BE49-F238E27FC236}">
                  <a16:creationId xmlns:a16="http://schemas.microsoft.com/office/drawing/2014/main" id="{6F912C33-AB67-451F-A0DA-9C39845AE5AA}"/>
                </a:ext>
              </a:extLst>
            </p:cNvPr>
            <p:cNvSpPr/>
            <p:nvPr/>
          </p:nvSpPr>
          <p:spPr>
            <a:xfrm>
              <a:off x="116958" y="6486989"/>
              <a:ext cx="4572000" cy="261610"/>
            </a:xfrm>
            <a:prstGeom prst="rect">
              <a:avLst/>
            </a:prstGeom>
          </p:spPr>
          <p:txBody>
            <a:bodyPr>
              <a:spAutoFit/>
            </a:bodyPr>
            <a:lstStyle/>
            <a:p>
              <a:pPr fontAlgn="auto">
                <a:spcBef>
                  <a:spcPts val="0"/>
                </a:spcBef>
                <a:spcAft>
                  <a:spcPts val="0"/>
                </a:spcAft>
                <a:defRPr/>
              </a:pPr>
              <a:r>
                <a:rPr lang="en-GB" sz="1100" b="1" dirty="0">
                  <a:solidFill>
                    <a:schemeClr val="bg1"/>
                  </a:solidFill>
                </a:rPr>
                <a:t>Illustrations © Laura Ellen Anderson 2020</a:t>
              </a:r>
              <a:r>
                <a:rPr lang="en-GB" sz="1100" dirty="0">
                  <a:solidFill>
                    <a:schemeClr val="bg1"/>
                  </a:solidFill>
                </a:rPr>
                <a:t> </a:t>
              </a:r>
              <a:r>
                <a:rPr lang="en-GB" sz="1100" b="1" kern="0" dirty="0">
                  <a:solidFill>
                    <a:schemeClr val="bg1"/>
                  </a:solidFill>
                </a:rPr>
                <a:t>for The Reading Agency </a:t>
              </a:r>
            </a:p>
          </p:txBody>
        </p:sp>
        <p:pic>
          <p:nvPicPr>
            <p:cNvPr id="4" name="Picture 3">
              <a:extLst>
                <a:ext uri="{FF2B5EF4-FFF2-40B4-BE49-F238E27FC236}">
                  <a16:creationId xmlns:a16="http://schemas.microsoft.com/office/drawing/2014/main" id="{1029BF75-B5EE-4E79-A254-DB4FA53EAD97}"/>
                </a:ext>
              </a:extLst>
            </p:cNvPr>
            <p:cNvPicPr>
              <a:picLocks noChangeAspect="1"/>
            </p:cNvPicPr>
            <p:nvPr/>
          </p:nvPicPr>
          <p:blipFill>
            <a:blip r:embed="rId5"/>
            <a:stretch>
              <a:fillRect/>
            </a:stretch>
          </p:blipFill>
          <p:spPr>
            <a:xfrm>
              <a:off x="382771" y="5497033"/>
              <a:ext cx="2069825" cy="654356"/>
            </a:xfrm>
            <a:prstGeom prst="rect">
              <a:avLst/>
            </a:prstGeom>
          </p:spPr>
        </p:pic>
        <p:pic>
          <p:nvPicPr>
            <p:cNvPr id="6" name="Picture 2">
              <a:extLst>
                <a:ext uri="{FF2B5EF4-FFF2-40B4-BE49-F238E27FC236}">
                  <a16:creationId xmlns:a16="http://schemas.microsoft.com/office/drawing/2014/main" id="{E9811DED-C135-444F-9485-E68904C6551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48751" y="5353145"/>
              <a:ext cx="1504497" cy="8193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1E430E5E-B192-483E-9623-D5E1AF1C19B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20316" y="5416625"/>
              <a:ext cx="1428639" cy="67379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0DE4D5E-544A-444A-B54B-80CB53AAB542}"/>
                </a:ext>
              </a:extLst>
            </p:cNvPr>
            <p:cNvSpPr/>
            <p:nvPr/>
          </p:nvSpPr>
          <p:spPr>
            <a:xfrm>
              <a:off x="2959065" y="5753524"/>
              <a:ext cx="2093506" cy="400110"/>
            </a:xfrm>
            <a:prstGeom prst="rect">
              <a:avLst/>
            </a:prstGeom>
            <a:noFill/>
          </p:spPr>
          <p:txBody>
            <a:bodyPr wrap="square" lIns="91440" tIns="45720" rIns="91440" bIns="45720">
              <a:spAutoFit/>
            </a:bodyPr>
            <a:lstStyle/>
            <a:p>
              <a:pPr algn="ctr"/>
              <a:r>
                <a:rPr lang="en-US" sz="2000" b="1" dirty="0">
                  <a:ln w="0"/>
                  <a:solidFill>
                    <a:srgbClr val="F4A43A"/>
                  </a:solidFill>
                  <a:hlinkClick r:id="rId8"/>
                </a:rPr>
                <a:t>s</a:t>
              </a:r>
              <a:r>
                <a:rPr lang="en-US" sz="2000" b="1" cap="none" spc="0" dirty="0">
                  <a:ln w="0"/>
                  <a:solidFill>
                    <a:srgbClr val="F4A43A"/>
                  </a:solidFill>
                  <a:hlinkClick r:id="rId8"/>
                </a:rPr>
                <a:t>illysquad.org.uk</a:t>
              </a:r>
              <a:endParaRPr lang="en-US" sz="2000" b="1" cap="none" spc="0" dirty="0">
                <a:ln w="0"/>
                <a:solidFill>
                  <a:srgbClr val="F4A43A"/>
                </a:solidFill>
              </a:endParaRPr>
            </a:p>
          </p:txBody>
        </p:sp>
      </p:grpSp>
      <p:pic>
        <p:nvPicPr>
          <p:cNvPr id="20" name="Picture 19">
            <a:extLst>
              <a:ext uri="{FF2B5EF4-FFF2-40B4-BE49-F238E27FC236}">
                <a16:creationId xmlns:a16="http://schemas.microsoft.com/office/drawing/2014/main" id="{E2A18FCE-E2CE-4E65-8707-9F64690BE9D5}"/>
              </a:ext>
            </a:extLst>
          </p:cNvPr>
          <p:cNvPicPr/>
          <p:nvPr/>
        </p:nvPicPr>
        <p:blipFill rotWithShape="1">
          <a:blip r:embed="rId9" cstate="print">
            <a:extLst>
              <a:ext uri="{28A0092B-C50C-407E-A947-70E740481C1C}">
                <a14:useLocalDpi xmlns:a14="http://schemas.microsoft.com/office/drawing/2010/main"/>
              </a:ext>
            </a:extLst>
          </a:blip>
          <a:srcRect/>
          <a:stretch/>
        </p:blipFill>
        <p:spPr bwMode="auto">
          <a:xfrm>
            <a:off x="264997" y="1447379"/>
            <a:ext cx="6400801" cy="3151424"/>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06DFE52E-72E5-4808-A148-69B22889A217}"/>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b="-2560"/>
          <a:stretch/>
        </p:blipFill>
        <p:spPr>
          <a:xfrm>
            <a:off x="5136038" y="3429000"/>
            <a:ext cx="3742965" cy="1924145"/>
          </a:xfrm>
          <a:prstGeom prst="rect">
            <a:avLst/>
          </a:prstGeom>
        </p:spPr>
      </p:pic>
    </p:spTree>
    <p:extLst>
      <p:ext uri="{BB962C8B-B14F-4D97-AF65-F5344CB8AC3E}">
        <p14:creationId xmlns:p14="http://schemas.microsoft.com/office/powerpoint/2010/main" val="959428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Description automatically generated">
            <a:extLst>
              <a:ext uri="{FF2B5EF4-FFF2-40B4-BE49-F238E27FC236}">
                <a16:creationId xmlns:a16="http://schemas.microsoft.com/office/drawing/2014/main" id="{062F3A13-0177-49EC-B0D0-6A1FF7C9ECB9}"/>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598" r="3068" b="-1"/>
          <a:stretch/>
        </p:blipFill>
        <p:spPr>
          <a:xfrm>
            <a:off x="20" y="10"/>
            <a:ext cx="9143980" cy="6857990"/>
          </a:xfrm>
          <a:prstGeom prst="rect">
            <a:avLst/>
          </a:prstGeom>
        </p:spPr>
      </p:pic>
      <p:grpSp>
        <p:nvGrpSpPr>
          <p:cNvPr id="8" name="Group 7">
            <a:extLst>
              <a:ext uri="{FF2B5EF4-FFF2-40B4-BE49-F238E27FC236}">
                <a16:creationId xmlns:a16="http://schemas.microsoft.com/office/drawing/2014/main" id="{45B81813-DEC3-4E84-AEC8-7F2CFBEA349E}"/>
              </a:ext>
            </a:extLst>
          </p:cNvPr>
          <p:cNvGrpSpPr/>
          <p:nvPr/>
        </p:nvGrpSpPr>
        <p:grpSpPr>
          <a:xfrm>
            <a:off x="107504" y="5353145"/>
            <a:ext cx="8645744" cy="1426115"/>
            <a:chOff x="107504" y="5353145"/>
            <a:chExt cx="8645744" cy="1426115"/>
          </a:xfrm>
        </p:grpSpPr>
        <p:sp>
          <p:nvSpPr>
            <p:cNvPr id="3" name="Rectangle 2">
              <a:extLst>
                <a:ext uri="{FF2B5EF4-FFF2-40B4-BE49-F238E27FC236}">
                  <a16:creationId xmlns:a16="http://schemas.microsoft.com/office/drawing/2014/main" id="{18A1A60A-DFF0-4163-AB33-D2B501AA29DB}"/>
                </a:ext>
              </a:extLst>
            </p:cNvPr>
            <p:cNvSpPr/>
            <p:nvPr/>
          </p:nvSpPr>
          <p:spPr>
            <a:xfrm>
              <a:off x="107504" y="6525344"/>
              <a:ext cx="3922236" cy="253916"/>
            </a:xfrm>
            <a:prstGeom prst="rect">
              <a:avLst/>
            </a:prstGeom>
          </p:spPr>
          <p:txBody>
            <a:bodyPr wrap="square">
              <a:spAutoFit/>
            </a:bodyPr>
            <a:lstStyle/>
            <a:p>
              <a:pPr fontAlgn="auto">
                <a:spcBef>
                  <a:spcPts val="0"/>
                </a:spcBef>
                <a:spcAft>
                  <a:spcPts val="0"/>
                </a:spcAft>
                <a:defRPr/>
              </a:pPr>
              <a:r>
                <a:rPr lang="en-GB" sz="1050" b="1" dirty="0"/>
                <a:t>Illustrations © Laura Ellen Anderson 2020</a:t>
              </a:r>
              <a:r>
                <a:rPr lang="en-GB" sz="1050" dirty="0"/>
                <a:t> </a:t>
              </a:r>
              <a:r>
                <a:rPr lang="en-GB" sz="1050" b="1" kern="0" dirty="0"/>
                <a:t>for The Reading Agency </a:t>
              </a:r>
            </a:p>
          </p:txBody>
        </p:sp>
        <p:pic>
          <p:nvPicPr>
            <p:cNvPr id="4" name="Picture 3">
              <a:extLst>
                <a:ext uri="{FF2B5EF4-FFF2-40B4-BE49-F238E27FC236}">
                  <a16:creationId xmlns:a16="http://schemas.microsoft.com/office/drawing/2014/main" id="{CCDB7310-6DFA-401D-9C58-E7AA7BDF66A6}"/>
                </a:ext>
              </a:extLst>
            </p:cNvPr>
            <p:cNvPicPr>
              <a:picLocks noChangeAspect="1"/>
            </p:cNvPicPr>
            <p:nvPr/>
          </p:nvPicPr>
          <p:blipFill>
            <a:blip r:embed="rId4"/>
            <a:stretch>
              <a:fillRect/>
            </a:stretch>
          </p:blipFill>
          <p:spPr>
            <a:xfrm>
              <a:off x="382771" y="5529533"/>
              <a:ext cx="1967024" cy="621856"/>
            </a:xfrm>
            <a:prstGeom prst="rect">
              <a:avLst/>
            </a:prstGeom>
          </p:spPr>
        </p:pic>
        <p:pic>
          <p:nvPicPr>
            <p:cNvPr id="6" name="Picture 2">
              <a:extLst>
                <a:ext uri="{FF2B5EF4-FFF2-40B4-BE49-F238E27FC236}">
                  <a16:creationId xmlns:a16="http://schemas.microsoft.com/office/drawing/2014/main" id="{B97910AD-1088-47F8-B34D-3513CCBEC3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8751" y="5353145"/>
              <a:ext cx="1504497" cy="8193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C75862FE-8EA2-4AFF-AE57-EB5F3EC08F1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0316" y="5416625"/>
              <a:ext cx="1428639" cy="6737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E4322FB-5222-49B9-93F1-897357713818}"/>
                </a:ext>
              </a:extLst>
            </p:cNvPr>
            <p:cNvSpPr/>
            <p:nvPr/>
          </p:nvSpPr>
          <p:spPr>
            <a:xfrm>
              <a:off x="3132379" y="5753524"/>
              <a:ext cx="1794722" cy="369332"/>
            </a:xfrm>
            <a:prstGeom prst="rect">
              <a:avLst/>
            </a:prstGeom>
          </p:spPr>
          <p:txBody>
            <a:bodyPr wrap="none">
              <a:spAutoFit/>
            </a:bodyPr>
            <a:lstStyle/>
            <a:p>
              <a:pPr algn="ctr"/>
              <a:r>
                <a:rPr lang="en-US" b="1" dirty="0">
                  <a:ln w="0"/>
                  <a:solidFill>
                    <a:srgbClr val="7030A0"/>
                  </a:solidFill>
                </a:rPr>
                <a:t>sillysquad.org.uk</a:t>
              </a:r>
            </a:p>
          </p:txBody>
        </p:sp>
      </p:grpSp>
      <p:pic>
        <p:nvPicPr>
          <p:cNvPr id="9" name="Picture 8" descr="A close up of a flag&#10;&#10;Description automatically generated">
            <a:extLst>
              <a:ext uri="{FF2B5EF4-FFF2-40B4-BE49-F238E27FC236}">
                <a16:creationId xmlns:a16="http://schemas.microsoft.com/office/drawing/2014/main" id="{6CE71ED5-5936-4C1D-8217-619927C065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803912" cy="2139349"/>
          </a:xfrm>
          <a:prstGeom prst="rect">
            <a:avLst/>
          </a:prstGeom>
        </p:spPr>
      </p:pic>
      <p:pic>
        <p:nvPicPr>
          <p:cNvPr id="10" name="Picture 9">
            <a:extLst>
              <a:ext uri="{FF2B5EF4-FFF2-40B4-BE49-F238E27FC236}">
                <a16:creationId xmlns:a16="http://schemas.microsoft.com/office/drawing/2014/main" id="{F392BEDB-2DAD-47A6-87E5-E1F349918ADE}"/>
              </a:ext>
            </a:extLst>
          </p:cNvPr>
          <p:cNvPicPr>
            <a:picLocks noChangeAspect="1"/>
          </p:cNvPicPr>
          <p:nvPr/>
        </p:nvPicPr>
        <p:blipFill>
          <a:blip r:embed="rId8"/>
          <a:stretch>
            <a:fillRect/>
          </a:stretch>
        </p:blipFill>
        <p:spPr>
          <a:xfrm>
            <a:off x="7536131" y="3724789"/>
            <a:ext cx="1096100" cy="1442154"/>
          </a:xfrm>
          <a:prstGeom prst="rect">
            <a:avLst/>
          </a:prstGeom>
        </p:spPr>
      </p:pic>
      <p:pic>
        <p:nvPicPr>
          <p:cNvPr id="11" name="Picture 10" descr="A picture containing clock&#10;&#10;Description automatically generated">
            <a:extLst>
              <a:ext uri="{FF2B5EF4-FFF2-40B4-BE49-F238E27FC236}">
                <a16:creationId xmlns:a16="http://schemas.microsoft.com/office/drawing/2014/main" id="{DA7392CC-4614-424D-8009-63F3CBDCD9D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37285" y="932705"/>
            <a:ext cx="1537642" cy="2031816"/>
          </a:xfrm>
          <a:prstGeom prst="rect">
            <a:avLst/>
          </a:prstGeom>
        </p:spPr>
      </p:pic>
      <p:pic>
        <p:nvPicPr>
          <p:cNvPr id="13" name="Picture 12" descr="A picture containing room, drawing&#10;&#10;Description automatically generated">
            <a:extLst>
              <a:ext uri="{FF2B5EF4-FFF2-40B4-BE49-F238E27FC236}">
                <a16:creationId xmlns:a16="http://schemas.microsoft.com/office/drawing/2014/main" id="{2414BCA1-0BC1-434C-B32C-1E580A8F143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86752" y="396154"/>
            <a:ext cx="1991767" cy="2194412"/>
          </a:xfrm>
          <a:prstGeom prst="rect">
            <a:avLst/>
          </a:prstGeom>
        </p:spPr>
      </p:pic>
      <p:pic>
        <p:nvPicPr>
          <p:cNvPr id="15" name="Picture 14">
            <a:extLst>
              <a:ext uri="{FF2B5EF4-FFF2-40B4-BE49-F238E27FC236}">
                <a16:creationId xmlns:a16="http://schemas.microsoft.com/office/drawing/2014/main" id="{26959395-5DDA-4671-B9F5-6477C26A0E4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96982" y="2253085"/>
            <a:ext cx="2792644" cy="3477692"/>
          </a:xfrm>
          <a:prstGeom prst="rect">
            <a:avLst/>
          </a:prstGeom>
        </p:spPr>
      </p:pic>
      <p:pic>
        <p:nvPicPr>
          <p:cNvPr id="21" name="Picture 20" descr="A close up of a giraffe&#10;&#10;Description automatically generated">
            <a:extLst>
              <a:ext uri="{FF2B5EF4-FFF2-40B4-BE49-F238E27FC236}">
                <a16:creationId xmlns:a16="http://schemas.microsoft.com/office/drawing/2014/main" id="{8249E3B2-284A-4387-9B16-E87570E3079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9144" y="1190721"/>
            <a:ext cx="1690044" cy="4338812"/>
          </a:xfrm>
          <a:prstGeom prst="rect">
            <a:avLst/>
          </a:prstGeom>
        </p:spPr>
      </p:pic>
      <p:pic>
        <p:nvPicPr>
          <p:cNvPr id="20" name="Picture 19" descr="A close up of a map&#10;&#10;Description automatically generated">
            <a:extLst>
              <a:ext uri="{FF2B5EF4-FFF2-40B4-BE49-F238E27FC236}">
                <a16:creationId xmlns:a16="http://schemas.microsoft.com/office/drawing/2014/main" id="{4094ABD7-2F39-4B0B-B1DC-F5879D06876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60215" y="2156088"/>
            <a:ext cx="2419964" cy="3211888"/>
          </a:xfrm>
          <a:prstGeom prst="rect">
            <a:avLst/>
          </a:prstGeom>
        </p:spPr>
      </p:pic>
      <p:pic>
        <p:nvPicPr>
          <p:cNvPr id="18" name="Picture 17" descr="A close up of a toy&#10;&#10;Description automatically generated">
            <a:extLst>
              <a:ext uri="{FF2B5EF4-FFF2-40B4-BE49-F238E27FC236}">
                <a16:creationId xmlns:a16="http://schemas.microsoft.com/office/drawing/2014/main" id="{1E1B310B-74DF-46F7-944D-CD54B3809C9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16870" y="228255"/>
            <a:ext cx="2240608" cy="3083804"/>
          </a:xfrm>
          <a:prstGeom prst="rect">
            <a:avLst/>
          </a:prstGeom>
        </p:spPr>
      </p:pic>
    </p:spTree>
    <p:extLst>
      <p:ext uri="{BB962C8B-B14F-4D97-AF65-F5344CB8AC3E}">
        <p14:creationId xmlns:p14="http://schemas.microsoft.com/office/powerpoint/2010/main" val="26301920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Description automatically generated">
            <a:extLst>
              <a:ext uri="{FF2B5EF4-FFF2-40B4-BE49-F238E27FC236}">
                <a16:creationId xmlns:a16="http://schemas.microsoft.com/office/drawing/2014/main" id="{062F3A13-0177-49EC-B0D0-6A1FF7C9ECB9}"/>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598" r="3068" b="-1"/>
          <a:stretch/>
        </p:blipFill>
        <p:spPr>
          <a:xfrm>
            <a:off x="20" y="10"/>
            <a:ext cx="9143980" cy="6857990"/>
          </a:xfrm>
          <a:prstGeom prst="rect">
            <a:avLst/>
          </a:prstGeom>
        </p:spPr>
      </p:pic>
      <p:grpSp>
        <p:nvGrpSpPr>
          <p:cNvPr id="8" name="Group 7">
            <a:extLst>
              <a:ext uri="{FF2B5EF4-FFF2-40B4-BE49-F238E27FC236}">
                <a16:creationId xmlns:a16="http://schemas.microsoft.com/office/drawing/2014/main" id="{45B81813-DEC3-4E84-AEC8-7F2CFBEA349E}"/>
              </a:ext>
            </a:extLst>
          </p:cNvPr>
          <p:cNvGrpSpPr/>
          <p:nvPr/>
        </p:nvGrpSpPr>
        <p:grpSpPr>
          <a:xfrm>
            <a:off x="107504" y="5353145"/>
            <a:ext cx="8645744" cy="1426115"/>
            <a:chOff x="107504" y="5353145"/>
            <a:chExt cx="8645744" cy="1426115"/>
          </a:xfrm>
        </p:grpSpPr>
        <p:sp>
          <p:nvSpPr>
            <p:cNvPr id="3" name="Rectangle 2">
              <a:extLst>
                <a:ext uri="{FF2B5EF4-FFF2-40B4-BE49-F238E27FC236}">
                  <a16:creationId xmlns:a16="http://schemas.microsoft.com/office/drawing/2014/main" id="{18A1A60A-DFF0-4163-AB33-D2B501AA29DB}"/>
                </a:ext>
              </a:extLst>
            </p:cNvPr>
            <p:cNvSpPr/>
            <p:nvPr/>
          </p:nvSpPr>
          <p:spPr>
            <a:xfrm>
              <a:off x="107504" y="6525344"/>
              <a:ext cx="3922236" cy="253916"/>
            </a:xfrm>
            <a:prstGeom prst="rect">
              <a:avLst/>
            </a:prstGeom>
          </p:spPr>
          <p:txBody>
            <a:bodyPr wrap="square">
              <a:spAutoFit/>
            </a:bodyPr>
            <a:lstStyle/>
            <a:p>
              <a:pPr fontAlgn="auto">
                <a:spcBef>
                  <a:spcPts val="0"/>
                </a:spcBef>
                <a:spcAft>
                  <a:spcPts val="0"/>
                </a:spcAft>
                <a:defRPr/>
              </a:pPr>
              <a:r>
                <a:rPr lang="en-GB" sz="1050" b="1" dirty="0"/>
                <a:t>Illustrations © Laura Ellen Anderson 2020</a:t>
              </a:r>
              <a:r>
                <a:rPr lang="en-GB" sz="1050" dirty="0"/>
                <a:t> </a:t>
              </a:r>
              <a:r>
                <a:rPr lang="en-GB" sz="1050" b="1" kern="0" dirty="0"/>
                <a:t>for The Reading Agency </a:t>
              </a:r>
            </a:p>
          </p:txBody>
        </p:sp>
        <p:pic>
          <p:nvPicPr>
            <p:cNvPr id="4" name="Picture 3">
              <a:extLst>
                <a:ext uri="{FF2B5EF4-FFF2-40B4-BE49-F238E27FC236}">
                  <a16:creationId xmlns:a16="http://schemas.microsoft.com/office/drawing/2014/main" id="{CCDB7310-6DFA-401D-9C58-E7AA7BDF66A6}"/>
                </a:ext>
              </a:extLst>
            </p:cNvPr>
            <p:cNvPicPr>
              <a:picLocks noChangeAspect="1"/>
            </p:cNvPicPr>
            <p:nvPr/>
          </p:nvPicPr>
          <p:blipFill>
            <a:blip r:embed="rId4"/>
            <a:stretch>
              <a:fillRect/>
            </a:stretch>
          </p:blipFill>
          <p:spPr>
            <a:xfrm>
              <a:off x="382771" y="5529533"/>
              <a:ext cx="1967024" cy="621856"/>
            </a:xfrm>
            <a:prstGeom prst="rect">
              <a:avLst/>
            </a:prstGeom>
          </p:spPr>
        </p:pic>
        <p:pic>
          <p:nvPicPr>
            <p:cNvPr id="6" name="Picture 2">
              <a:extLst>
                <a:ext uri="{FF2B5EF4-FFF2-40B4-BE49-F238E27FC236}">
                  <a16:creationId xmlns:a16="http://schemas.microsoft.com/office/drawing/2014/main" id="{B97910AD-1088-47F8-B34D-3513CCBEC3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8751" y="5353145"/>
              <a:ext cx="1504497" cy="8193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C75862FE-8EA2-4AFF-AE57-EB5F3EC08F1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0316" y="5416625"/>
              <a:ext cx="1428639" cy="6737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E4322FB-5222-49B9-93F1-897357713818}"/>
                </a:ext>
              </a:extLst>
            </p:cNvPr>
            <p:cNvSpPr/>
            <p:nvPr/>
          </p:nvSpPr>
          <p:spPr>
            <a:xfrm>
              <a:off x="3132379" y="5753524"/>
              <a:ext cx="1794722" cy="369332"/>
            </a:xfrm>
            <a:prstGeom prst="rect">
              <a:avLst/>
            </a:prstGeom>
          </p:spPr>
          <p:txBody>
            <a:bodyPr wrap="none">
              <a:spAutoFit/>
            </a:bodyPr>
            <a:lstStyle/>
            <a:p>
              <a:pPr algn="ctr"/>
              <a:r>
                <a:rPr lang="en-US" b="1" dirty="0">
                  <a:ln w="0"/>
                  <a:solidFill>
                    <a:srgbClr val="7030A0"/>
                  </a:solidFill>
                </a:rPr>
                <a:t>sillysquad.org.uk</a:t>
              </a:r>
            </a:p>
          </p:txBody>
        </p:sp>
      </p:grpSp>
      <p:pic>
        <p:nvPicPr>
          <p:cNvPr id="10" name="Content Placeholder 4" descr="A picture containing table, food&#10;&#10;Description automatically generated">
            <a:extLst>
              <a:ext uri="{FF2B5EF4-FFF2-40B4-BE49-F238E27FC236}">
                <a16:creationId xmlns:a16="http://schemas.microsoft.com/office/drawing/2014/main" id="{1B01C857-99C1-48F7-9716-22CADC41504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61493" y="3390810"/>
            <a:ext cx="597597" cy="1218119"/>
          </a:xfrm>
          <a:prstGeom prst="rect">
            <a:avLst/>
          </a:prstGeom>
        </p:spPr>
      </p:pic>
      <p:pic>
        <p:nvPicPr>
          <p:cNvPr id="11" name="Content Placeholder 4" descr="A picture containing sitting, table, cake, laying&#10;&#10;Description automatically generated">
            <a:extLst>
              <a:ext uri="{FF2B5EF4-FFF2-40B4-BE49-F238E27FC236}">
                <a16:creationId xmlns:a16="http://schemas.microsoft.com/office/drawing/2014/main" id="{AA6B1558-6D2C-4C73-B3D5-62E25204EF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06248" y="776731"/>
            <a:ext cx="1835277" cy="2640546"/>
          </a:xfrm>
          <a:prstGeom prst="rect">
            <a:avLst/>
          </a:prstGeom>
        </p:spPr>
      </p:pic>
      <p:sp>
        <p:nvSpPr>
          <p:cNvPr id="14" name="Rectangle 13">
            <a:extLst>
              <a:ext uri="{FF2B5EF4-FFF2-40B4-BE49-F238E27FC236}">
                <a16:creationId xmlns:a16="http://schemas.microsoft.com/office/drawing/2014/main" id="{5411DD6C-1D7C-456A-9683-A7648F57C154}"/>
              </a:ext>
            </a:extLst>
          </p:cNvPr>
          <p:cNvSpPr/>
          <p:nvPr/>
        </p:nvSpPr>
        <p:spPr>
          <a:xfrm>
            <a:off x="525245" y="706611"/>
            <a:ext cx="6377067" cy="584775"/>
          </a:xfrm>
          <a:prstGeom prst="rect">
            <a:avLst/>
          </a:prstGeom>
        </p:spPr>
        <p:txBody>
          <a:bodyPr wrap="none">
            <a:spAutoFit/>
          </a:bodyPr>
          <a:lstStyle/>
          <a:p>
            <a:pPr algn="ctr"/>
            <a:r>
              <a:rPr lang="en-US" sz="3200" b="1" dirty="0">
                <a:ln w="0"/>
                <a:solidFill>
                  <a:srgbClr val="7030A0"/>
                </a:solidFill>
              </a:rPr>
              <a:t>Visit our </a:t>
            </a:r>
            <a:r>
              <a:rPr lang="en-US" sz="3200" b="1" dirty="0">
                <a:ln w="0"/>
                <a:solidFill>
                  <a:srgbClr val="7030A0"/>
                </a:solidFill>
                <a:hlinkClick r:id="rId9"/>
              </a:rPr>
              <a:t>Book Sorter </a:t>
            </a:r>
            <a:r>
              <a:rPr lang="en-US" sz="3200" b="1" dirty="0">
                <a:ln w="0"/>
                <a:solidFill>
                  <a:srgbClr val="7030A0"/>
                </a:solidFill>
              </a:rPr>
              <a:t>for book ideas!</a:t>
            </a:r>
          </a:p>
        </p:txBody>
      </p:sp>
      <p:pic>
        <p:nvPicPr>
          <p:cNvPr id="15" name="Picture 14">
            <a:extLst>
              <a:ext uri="{FF2B5EF4-FFF2-40B4-BE49-F238E27FC236}">
                <a16:creationId xmlns:a16="http://schemas.microsoft.com/office/drawing/2014/main" id="{C62C7342-E497-458E-BC05-B7618B88B79A}"/>
              </a:ext>
            </a:extLst>
          </p:cNvPr>
          <p:cNvPicPr>
            <a:picLocks noChangeAspect="1"/>
          </p:cNvPicPr>
          <p:nvPr/>
        </p:nvPicPr>
        <p:blipFill>
          <a:blip r:embed="rId10"/>
          <a:stretch>
            <a:fillRect/>
          </a:stretch>
        </p:blipFill>
        <p:spPr>
          <a:xfrm>
            <a:off x="7665640" y="3226180"/>
            <a:ext cx="1095589" cy="1441482"/>
          </a:xfrm>
          <a:prstGeom prst="rect">
            <a:avLst/>
          </a:prstGeom>
        </p:spPr>
      </p:pic>
      <p:pic>
        <p:nvPicPr>
          <p:cNvPr id="16" name="Picture 15" descr="A close up of a flag&#10;&#10;Description automatically generated">
            <a:extLst>
              <a:ext uri="{FF2B5EF4-FFF2-40B4-BE49-F238E27FC236}">
                <a16:creationId xmlns:a16="http://schemas.microsoft.com/office/drawing/2014/main" id="{2684D931-B34C-40D1-8907-48BD6D2D24A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1802" y="4474050"/>
            <a:ext cx="1159868" cy="1137621"/>
          </a:xfrm>
          <a:prstGeom prst="rect">
            <a:avLst/>
          </a:prstGeom>
        </p:spPr>
      </p:pic>
      <p:pic>
        <p:nvPicPr>
          <p:cNvPr id="9" name="Picture 8">
            <a:extLst>
              <a:ext uri="{FF2B5EF4-FFF2-40B4-BE49-F238E27FC236}">
                <a16:creationId xmlns:a16="http://schemas.microsoft.com/office/drawing/2014/main" id="{CB43EE87-1C1D-444E-B27D-B6AE6DAA3645}"/>
              </a:ext>
            </a:extLst>
          </p:cNvPr>
          <p:cNvPicPr>
            <a:picLocks noChangeAspect="1"/>
          </p:cNvPicPr>
          <p:nvPr/>
        </p:nvPicPr>
        <p:blipFill>
          <a:blip r:embed="rId12"/>
          <a:stretch>
            <a:fillRect/>
          </a:stretch>
        </p:blipFill>
        <p:spPr>
          <a:xfrm>
            <a:off x="288725" y="1364930"/>
            <a:ext cx="6669492" cy="3210345"/>
          </a:xfrm>
          <a:prstGeom prst="rect">
            <a:avLst/>
          </a:prstGeom>
        </p:spPr>
      </p:pic>
    </p:spTree>
    <p:extLst>
      <p:ext uri="{BB962C8B-B14F-4D97-AF65-F5344CB8AC3E}">
        <p14:creationId xmlns:p14="http://schemas.microsoft.com/office/powerpoint/2010/main" val="1996278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33CC7-CDEB-43DB-A1D5-4835E348DB09}"/>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id="{A01ACE96-8CF5-4333-B33F-F5F090D00055}"/>
              </a:ext>
            </a:extLst>
          </p:cNvPr>
          <p:cNvSpPr>
            <a:spLocks noGrp="1"/>
          </p:cNvSpPr>
          <p:nvPr>
            <p:ph type="subTitle" idx="1"/>
          </p:nvPr>
        </p:nvSpPr>
        <p:spPr/>
        <p:txBody>
          <a:bodyPr/>
          <a:lstStyle/>
          <a:p>
            <a:endParaRPr lang="en-GB"/>
          </a:p>
        </p:txBody>
      </p:sp>
      <p:grpSp>
        <p:nvGrpSpPr>
          <p:cNvPr id="6" name="Group 5">
            <a:extLst>
              <a:ext uri="{FF2B5EF4-FFF2-40B4-BE49-F238E27FC236}">
                <a16:creationId xmlns:a16="http://schemas.microsoft.com/office/drawing/2014/main" id="{B53F2719-ABFC-4187-AC0A-EC996990CAB9}"/>
              </a:ext>
            </a:extLst>
          </p:cNvPr>
          <p:cNvGrpSpPr/>
          <p:nvPr/>
        </p:nvGrpSpPr>
        <p:grpSpPr>
          <a:xfrm>
            <a:off x="-276993" y="0"/>
            <a:ext cx="9697986" cy="6858000"/>
            <a:chOff x="-276993" y="0"/>
            <a:chExt cx="9697986" cy="6858000"/>
          </a:xfrm>
        </p:grpSpPr>
        <p:pic>
          <p:nvPicPr>
            <p:cNvPr id="7" name="Picture 6" descr="A picture containing screenshot, table&#10;&#10;Description automatically generated">
              <a:extLst>
                <a:ext uri="{FF2B5EF4-FFF2-40B4-BE49-F238E27FC236}">
                  <a16:creationId xmlns:a16="http://schemas.microsoft.com/office/drawing/2014/main" id="{9773EBC6-0772-49F1-BB28-E7E3F73AAD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993" y="0"/>
              <a:ext cx="9697986" cy="6858000"/>
            </a:xfrm>
            <a:prstGeom prst="rect">
              <a:avLst/>
            </a:prstGeom>
          </p:spPr>
        </p:pic>
        <p:sp>
          <p:nvSpPr>
            <p:cNvPr id="5" name="Rectangle 4">
              <a:extLst>
                <a:ext uri="{FF2B5EF4-FFF2-40B4-BE49-F238E27FC236}">
                  <a16:creationId xmlns:a16="http://schemas.microsoft.com/office/drawing/2014/main" id="{A9ED9337-0A27-4346-8253-746DDEE650CA}"/>
                </a:ext>
              </a:extLst>
            </p:cNvPr>
            <p:cNvSpPr/>
            <p:nvPr/>
          </p:nvSpPr>
          <p:spPr>
            <a:xfrm>
              <a:off x="116958" y="6486989"/>
              <a:ext cx="4572000" cy="261610"/>
            </a:xfrm>
            <a:prstGeom prst="rect">
              <a:avLst/>
            </a:prstGeom>
          </p:spPr>
          <p:txBody>
            <a:bodyPr>
              <a:spAutoFit/>
            </a:bodyPr>
            <a:lstStyle/>
            <a:p>
              <a:pPr fontAlgn="auto">
                <a:spcBef>
                  <a:spcPts val="0"/>
                </a:spcBef>
                <a:spcAft>
                  <a:spcPts val="0"/>
                </a:spcAft>
                <a:defRPr/>
              </a:pPr>
              <a:r>
                <a:rPr lang="en-GB" sz="1100" b="1" dirty="0">
                  <a:solidFill>
                    <a:schemeClr val="bg1"/>
                  </a:solidFill>
                </a:rPr>
                <a:t>Illustrations © Laura Ellen Anderson 2020</a:t>
              </a:r>
              <a:r>
                <a:rPr lang="en-GB" sz="1100" dirty="0">
                  <a:solidFill>
                    <a:schemeClr val="bg1"/>
                  </a:solidFill>
                </a:rPr>
                <a:t> </a:t>
              </a:r>
              <a:r>
                <a:rPr lang="en-GB" sz="1100" b="1" kern="0" dirty="0">
                  <a:solidFill>
                    <a:schemeClr val="bg1"/>
                  </a:solidFill>
                </a:rPr>
                <a:t>for The Reading Agency </a:t>
              </a:r>
            </a:p>
          </p:txBody>
        </p:sp>
        <p:pic>
          <p:nvPicPr>
            <p:cNvPr id="4" name="Picture 3">
              <a:extLst>
                <a:ext uri="{FF2B5EF4-FFF2-40B4-BE49-F238E27FC236}">
                  <a16:creationId xmlns:a16="http://schemas.microsoft.com/office/drawing/2014/main" id="{C24E8DBE-081D-46FF-86B4-37B7E0681484}"/>
                </a:ext>
              </a:extLst>
            </p:cNvPr>
            <p:cNvPicPr>
              <a:picLocks noChangeAspect="1"/>
            </p:cNvPicPr>
            <p:nvPr/>
          </p:nvPicPr>
          <p:blipFill>
            <a:blip r:embed="rId4"/>
            <a:stretch>
              <a:fillRect/>
            </a:stretch>
          </p:blipFill>
          <p:spPr>
            <a:xfrm>
              <a:off x="446567" y="5518298"/>
              <a:ext cx="2002561" cy="633091"/>
            </a:xfrm>
            <a:prstGeom prst="rect">
              <a:avLst/>
            </a:prstGeom>
          </p:spPr>
        </p:pic>
        <p:pic>
          <p:nvPicPr>
            <p:cNvPr id="8" name="Picture 2">
              <a:extLst>
                <a:ext uri="{FF2B5EF4-FFF2-40B4-BE49-F238E27FC236}">
                  <a16:creationId xmlns:a16="http://schemas.microsoft.com/office/drawing/2014/main" id="{5A46F40F-A365-4FC3-90B9-DF55AA1CD9B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8751" y="5353145"/>
              <a:ext cx="1504497" cy="8193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03CF8027-F39D-41D3-95B8-D0FFF4A22B1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0316" y="5416625"/>
              <a:ext cx="1428639" cy="67379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C49E055B-5D0F-4E18-AC77-8C8450BFF726}"/>
                </a:ext>
              </a:extLst>
            </p:cNvPr>
            <p:cNvSpPr/>
            <p:nvPr/>
          </p:nvSpPr>
          <p:spPr>
            <a:xfrm>
              <a:off x="2959065" y="5753524"/>
              <a:ext cx="2093506" cy="400110"/>
            </a:xfrm>
            <a:prstGeom prst="rect">
              <a:avLst/>
            </a:prstGeom>
            <a:noFill/>
          </p:spPr>
          <p:txBody>
            <a:bodyPr wrap="square" lIns="91440" tIns="45720" rIns="91440" bIns="45720">
              <a:spAutoFit/>
            </a:bodyPr>
            <a:lstStyle/>
            <a:p>
              <a:pPr algn="ctr"/>
              <a:r>
                <a:rPr lang="en-US" sz="2000" b="1" dirty="0">
                  <a:ln w="0"/>
                  <a:solidFill>
                    <a:schemeClr val="accent1"/>
                  </a:solidFill>
                </a:rPr>
                <a:t>s</a:t>
              </a:r>
              <a:r>
                <a:rPr lang="en-US" sz="2000" b="1" cap="none" spc="0" dirty="0">
                  <a:ln w="0"/>
                  <a:solidFill>
                    <a:schemeClr val="accent1"/>
                  </a:solidFill>
                </a:rPr>
                <a:t>illysquad.org.uk</a:t>
              </a:r>
            </a:p>
          </p:txBody>
        </p:sp>
      </p:grpSp>
      <p:pic>
        <p:nvPicPr>
          <p:cNvPr id="11" name="Picture 10" descr="A close up of a logo&#10;&#10;Description automatically generated">
            <a:extLst>
              <a:ext uri="{FF2B5EF4-FFF2-40B4-BE49-F238E27FC236}">
                <a16:creationId xmlns:a16="http://schemas.microsoft.com/office/drawing/2014/main" id="{0237434A-13CC-4931-BEE5-9AA0E5F68D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01140">
            <a:off x="2046800" y="4387866"/>
            <a:ext cx="1051924" cy="1219428"/>
          </a:xfrm>
          <a:prstGeom prst="rect">
            <a:avLst/>
          </a:prstGeom>
        </p:spPr>
      </p:pic>
      <p:pic>
        <p:nvPicPr>
          <p:cNvPr id="14" name="Picture 13">
            <a:extLst>
              <a:ext uri="{FF2B5EF4-FFF2-40B4-BE49-F238E27FC236}">
                <a16:creationId xmlns:a16="http://schemas.microsoft.com/office/drawing/2014/main" id="{C8CD7254-35DD-4A58-8307-D2EACE1D605E}"/>
              </a:ext>
            </a:extLst>
          </p:cNvPr>
          <p:cNvPicPr>
            <a:picLocks noChangeAspect="1"/>
          </p:cNvPicPr>
          <p:nvPr/>
        </p:nvPicPr>
        <p:blipFill>
          <a:blip r:embed="rId8"/>
          <a:stretch>
            <a:fillRect/>
          </a:stretch>
        </p:blipFill>
        <p:spPr>
          <a:xfrm rot="1848520">
            <a:off x="-347488" y="39728"/>
            <a:ext cx="1107167" cy="1113167"/>
          </a:xfrm>
          <a:prstGeom prst="rect">
            <a:avLst/>
          </a:prstGeom>
        </p:spPr>
      </p:pic>
      <p:pic>
        <p:nvPicPr>
          <p:cNvPr id="12" name="Picture 11" descr="A close up of a logo&#10;&#10;Description automatically generated">
            <a:extLst>
              <a:ext uri="{FF2B5EF4-FFF2-40B4-BE49-F238E27FC236}">
                <a16:creationId xmlns:a16="http://schemas.microsoft.com/office/drawing/2014/main" id="{A8F885F8-78EF-4BC9-930B-7E840843D86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18622" y="4317277"/>
            <a:ext cx="1363401" cy="1719122"/>
          </a:xfrm>
          <a:prstGeom prst="rect">
            <a:avLst/>
          </a:prstGeom>
        </p:spPr>
      </p:pic>
      <p:pic>
        <p:nvPicPr>
          <p:cNvPr id="20" name="Content Placeholder 4" descr="A picture containing necklace&#10;&#10;Description automatically generated">
            <a:extLst>
              <a:ext uri="{FF2B5EF4-FFF2-40B4-BE49-F238E27FC236}">
                <a16:creationId xmlns:a16="http://schemas.microsoft.com/office/drawing/2014/main" id="{27D21BFA-140A-40BC-8046-9568EF4195E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5389" y="4050045"/>
            <a:ext cx="1549970" cy="1685592"/>
          </a:xfrm>
          <a:prstGeom prst="rect">
            <a:avLst/>
          </a:prstGeom>
        </p:spPr>
      </p:pic>
      <p:sp>
        <p:nvSpPr>
          <p:cNvPr id="26" name="Rectangle 25">
            <a:extLst>
              <a:ext uri="{FF2B5EF4-FFF2-40B4-BE49-F238E27FC236}">
                <a16:creationId xmlns:a16="http://schemas.microsoft.com/office/drawing/2014/main" id="{19F3315E-06E6-4D72-9E85-A068F71FC5E5}"/>
              </a:ext>
            </a:extLst>
          </p:cNvPr>
          <p:cNvSpPr/>
          <p:nvPr/>
        </p:nvSpPr>
        <p:spPr>
          <a:xfrm>
            <a:off x="470657" y="810563"/>
            <a:ext cx="4384360" cy="5535041"/>
          </a:xfrm>
          <a:prstGeom prst="rect">
            <a:avLst/>
          </a:prstGeom>
        </p:spPr>
        <p:txBody>
          <a:bodyPr wrap="square">
            <a:spAutoFit/>
          </a:bodyPr>
          <a:lstStyle/>
          <a:p>
            <a:pPr lvl="0">
              <a:lnSpc>
                <a:spcPct val="107000"/>
              </a:lnSpc>
              <a:spcAft>
                <a:spcPts val="800"/>
              </a:spcAft>
              <a:tabLst>
                <a:tab pos="457200" algn="l"/>
              </a:tabLst>
            </a:pPr>
            <a:r>
              <a:rPr lang="en-GB" sz="2400" b="1" dirty="0">
                <a:latin typeface="Calibri" panose="020F0502020204030204" pitchFamily="34" charset="0"/>
                <a:ea typeface="Calibri" panose="020F0502020204030204" pitchFamily="34" charset="0"/>
                <a:cs typeface="Times New Roman" panose="02020603050405020304" pitchFamily="18" charset="0"/>
              </a:rPr>
              <a:t>Help from the library</a:t>
            </a:r>
          </a:p>
          <a:p>
            <a:pPr marL="342900" lvl="0" indent="-342900">
              <a:lnSpc>
                <a:spcPct val="107000"/>
              </a:lnSpc>
              <a:spcAft>
                <a:spcPts val="800"/>
              </a:spcAft>
              <a:buFont typeface="Arial" panose="020B0604020202020204" pitchFamily="34" charset="0"/>
              <a:buChar char="•"/>
              <a:tabLst>
                <a:tab pos="457200" algn="l"/>
              </a:tabLst>
            </a:pPr>
            <a:r>
              <a:rPr lang="en-GB" sz="2400" dirty="0">
                <a:latin typeface="Calibri" panose="020F0502020204030204" pitchFamily="34" charset="0"/>
                <a:ea typeface="Calibri" panose="020F0502020204030204" pitchFamily="34" charset="0"/>
                <a:cs typeface="Times New Roman" panose="02020603050405020304" pitchFamily="18" charset="0"/>
              </a:rPr>
              <a:t>Books to read and listen to electronically.</a:t>
            </a:r>
          </a:p>
          <a:p>
            <a:pPr marL="342900" lvl="0" indent="-342900">
              <a:lnSpc>
                <a:spcPct val="107000"/>
              </a:lnSpc>
              <a:spcAft>
                <a:spcPts val="800"/>
              </a:spcAft>
              <a:buFont typeface="Arial" panose="020B0604020202020204" pitchFamily="34" charset="0"/>
              <a:buChar char="•"/>
              <a:tabLst>
                <a:tab pos="457200" algn="l"/>
              </a:tabLst>
            </a:pPr>
            <a:r>
              <a:rPr lang="en-GB" sz="2400" dirty="0">
                <a:latin typeface="Calibri" panose="020F0502020204030204" pitchFamily="34" charset="0"/>
                <a:ea typeface="Calibri" panose="020F0502020204030204" pitchFamily="34" charset="0"/>
                <a:cs typeface="Times New Roman" panose="02020603050405020304" pitchFamily="18" charset="0"/>
              </a:rPr>
              <a:t>There are also comics &amp; magazines to download too</a:t>
            </a:r>
          </a:p>
          <a:p>
            <a:pPr marL="342900" lvl="0" indent="-342900">
              <a:lnSpc>
                <a:spcPct val="107000"/>
              </a:lnSpc>
              <a:spcAft>
                <a:spcPts val="800"/>
              </a:spcAft>
              <a:buFont typeface="Arial" panose="020B0604020202020204" pitchFamily="34" charset="0"/>
              <a:buChar char="•"/>
              <a:tabLst>
                <a:tab pos="457200" algn="l"/>
              </a:tabLst>
            </a:pPr>
            <a:r>
              <a:rPr lang="en-GB" sz="2400" dirty="0">
                <a:latin typeface="Calibri" panose="020F0502020204030204" pitchFamily="34" charset="0"/>
                <a:ea typeface="Calibri" panose="020F0502020204030204" pitchFamily="34" charset="0"/>
                <a:cs typeface="Times New Roman" panose="02020603050405020304" pitchFamily="18" charset="0"/>
              </a:rPr>
              <a:t>There are reading recommendations too if you are ever stuck what to read.</a:t>
            </a:r>
          </a:p>
          <a:p>
            <a:pPr lvl="0">
              <a:lnSpc>
                <a:spcPct val="107000"/>
              </a:lnSpc>
              <a:spcAft>
                <a:spcPts val="800"/>
              </a:spcAft>
              <a:tabLst>
                <a:tab pos="457200" algn="l"/>
              </a:tabLst>
            </a:pPr>
            <a:endParaRPr lang="en-GB" sz="2400"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tabLst>
                <a:tab pos="457200" algn="l"/>
              </a:tabLst>
            </a:pPr>
            <a:endParaRPr lang="en-GB"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endParaRPr lang="en-GB"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endParaRPr lang="en-GB"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8" name="Rectangle 17">
            <a:extLst>
              <a:ext uri="{FF2B5EF4-FFF2-40B4-BE49-F238E27FC236}">
                <a16:creationId xmlns:a16="http://schemas.microsoft.com/office/drawing/2014/main" id="{C328EC3E-1E59-4C09-AFD6-AE345E3AAA96}"/>
              </a:ext>
            </a:extLst>
          </p:cNvPr>
          <p:cNvSpPr/>
          <p:nvPr/>
        </p:nvSpPr>
        <p:spPr>
          <a:xfrm>
            <a:off x="5664855" y="6533169"/>
            <a:ext cx="3922236" cy="253916"/>
          </a:xfrm>
          <a:prstGeom prst="rect">
            <a:avLst/>
          </a:prstGeom>
        </p:spPr>
        <p:txBody>
          <a:bodyPr wrap="square">
            <a:spAutoFit/>
          </a:bodyPr>
          <a:lstStyle/>
          <a:p>
            <a:pPr fontAlgn="auto">
              <a:spcBef>
                <a:spcPts val="0"/>
              </a:spcBef>
              <a:spcAft>
                <a:spcPts val="0"/>
              </a:spcAft>
              <a:defRPr/>
            </a:pPr>
            <a:r>
              <a:rPr lang="en-GB" sz="1050" b="1" dirty="0">
                <a:solidFill>
                  <a:schemeClr val="bg1"/>
                </a:solidFill>
              </a:rPr>
              <a:t>Photographs © Dave Warren 2019 </a:t>
            </a:r>
            <a:r>
              <a:rPr lang="en-GB" sz="1050" b="1" kern="0" dirty="0">
                <a:solidFill>
                  <a:schemeClr val="bg1"/>
                </a:solidFill>
              </a:rPr>
              <a:t>for The Reading Agency </a:t>
            </a:r>
          </a:p>
        </p:txBody>
      </p:sp>
      <p:pic>
        <p:nvPicPr>
          <p:cNvPr id="13" name="Picture 12">
            <a:extLst>
              <a:ext uri="{FF2B5EF4-FFF2-40B4-BE49-F238E27FC236}">
                <a16:creationId xmlns:a16="http://schemas.microsoft.com/office/drawing/2014/main" id="{CD04F958-05D2-4172-91CB-855C0FBAE935}"/>
              </a:ext>
            </a:extLst>
          </p:cNvPr>
          <p:cNvPicPr>
            <a:picLocks noChangeAspect="1"/>
          </p:cNvPicPr>
          <p:nvPr/>
        </p:nvPicPr>
        <p:blipFill>
          <a:blip r:embed="rId11"/>
          <a:stretch>
            <a:fillRect/>
          </a:stretch>
        </p:blipFill>
        <p:spPr>
          <a:xfrm>
            <a:off x="4925564" y="755443"/>
            <a:ext cx="3922235" cy="4480856"/>
          </a:xfrm>
          <a:prstGeom prst="rect">
            <a:avLst/>
          </a:prstGeom>
        </p:spPr>
      </p:pic>
    </p:spTree>
    <p:extLst>
      <p:ext uri="{BB962C8B-B14F-4D97-AF65-F5344CB8AC3E}">
        <p14:creationId xmlns:p14="http://schemas.microsoft.com/office/powerpoint/2010/main" val="14238038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33CC7-CDEB-43DB-A1D5-4835E348DB09}"/>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id="{A01ACE96-8CF5-4333-B33F-F5F090D00055}"/>
              </a:ext>
            </a:extLst>
          </p:cNvPr>
          <p:cNvSpPr>
            <a:spLocks noGrp="1"/>
          </p:cNvSpPr>
          <p:nvPr>
            <p:ph type="subTitle" idx="1"/>
          </p:nvPr>
        </p:nvSpPr>
        <p:spPr/>
        <p:txBody>
          <a:bodyPr/>
          <a:lstStyle/>
          <a:p>
            <a:endParaRPr lang="en-GB"/>
          </a:p>
        </p:txBody>
      </p:sp>
      <p:grpSp>
        <p:nvGrpSpPr>
          <p:cNvPr id="6" name="Group 5">
            <a:extLst>
              <a:ext uri="{FF2B5EF4-FFF2-40B4-BE49-F238E27FC236}">
                <a16:creationId xmlns:a16="http://schemas.microsoft.com/office/drawing/2014/main" id="{B53F2719-ABFC-4187-AC0A-EC996990CAB9}"/>
              </a:ext>
            </a:extLst>
          </p:cNvPr>
          <p:cNvGrpSpPr/>
          <p:nvPr/>
        </p:nvGrpSpPr>
        <p:grpSpPr>
          <a:xfrm>
            <a:off x="-276993" y="0"/>
            <a:ext cx="9697986" cy="6858000"/>
            <a:chOff x="-276993" y="0"/>
            <a:chExt cx="9697986" cy="6858000"/>
          </a:xfrm>
        </p:grpSpPr>
        <p:pic>
          <p:nvPicPr>
            <p:cNvPr id="7" name="Picture 6" descr="A picture containing screenshot, table&#10;&#10;Description automatically generated">
              <a:extLst>
                <a:ext uri="{FF2B5EF4-FFF2-40B4-BE49-F238E27FC236}">
                  <a16:creationId xmlns:a16="http://schemas.microsoft.com/office/drawing/2014/main" id="{9773EBC6-0772-49F1-BB28-E7E3F73AAD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993" y="0"/>
              <a:ext cx="9697986" cy="6858000"/>
            </a:xfrm>
            <a:prstGeom prst="rect">
              <a:avLst/>
            </a:prstGeom>
          </p:spPr>
        </p:pic>
        <p:sp>
          <p:nvSpPr>
            <p:cNvPr id="5" name="Rectangle 4">
              <a:extLst>
                <a:ext uri="{FF2B5EF4-FFF2-40B4-BE49-F238E27FC236}">
                  <a16:creationId xmlns:a16="http://schemas.microsoft.com/office/drawing/2014/main" id="{A9ED9337-0A27-4346-8253-746DDEE650CA}"/>
                </a:ext>
              </a:extLst>
            </p:cNvPr>
            <p:cNvSpPr/>
            <p:nvPr/>
          </p:nvSpPr>
          <p:spPr>
            <a:xfrm>
              <a:off x="116958" y="6486989"/>
              <a:ext cx="4572000" cy="261610"/>
            </a:xfrm>
            <a:prstGeom prst="rect">
              <a:avLst/>
            </a:prstGeom>
          </p:spPr>
          <p:txBody>
            <a:bodyPr>
              <a:spAutoFit/>
            </a:bodyPr>
            <a:lstStyle/>
            <a:p>
              <a:pPr fontAlgn="auto">
                <a:spcBef>
                  <a:spcPts val="0"/>
                </a:spcBef>
                <a:spcAft>
                  <a:spcPts val="0"/>
                </a:spcAft>
                <a:defRPr/>
              </a:pPr>
              <a:r>
                <a:rPr lang="en-GB" sz="1100" b="1" dirty="0">
                  <a:solidFill>
                    <a:schemeClr val="bg1"/>
                  </a:solidFill>
                </a:rPr>
                <a:t>Illustrations © Laura Ellen Anderson 2020</a:t>
              </a:r>
              <a:r>
                <a:rPr lang="en-GB" sz="1100" dirty="0">
                  <a:solidFill>
                    <a:schemeClr val="bg1"/>
                  </a:solidFill>
                </a:rPr>
                <a:t> </a:t>
              </a:r>
              <a:r>
                <a:rPr lang="en-GB" sz="1100" b="1" kern="0" dirty="0">
                  <a:solidFill>
                    <a:schemeClr val="bg1"/>
                  </a:solidFill>
                </a:rPr>
                <a:t>for The Reading Agency </a:t>
              </a:r>
            </a:p>
          </p:txBody>
        </p:sp>
        <p:pic>
          <p:nvPicPr>
            <p:cNvPr id="8" name="Picture 2">
              <a:extLst>
                <a:ext uri="{FF2B5EF4-FFF2-40B4-BE49-F238E27FC236}">
                  <a16:creationId xmlns:a16="http://schemas.microsoft.com/office/drawing/2014/main" id="{5A46F40F-A365-4FC3-90B9-DF55AA1CD9B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8751" y="5353145"/>
              <a:ext cx="1504497" cy="8193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03CF8027-F39D-41D3-95B8-D0FFF4A22B1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20316" y="5416625"/>
              <a:ext cx="1428639" cy="67379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C49E055B-5D0F-4E18-AC77-8C8450BFF726}"/>
                </a:ext>
              </a:extLst>
            </p:cNvPr>
            <p:cNvSpPr/>
            <p:nvPr/>
          </p:nvSpPr>
          <p:spPr>
            <a:xfrm>
              <a:off x="116958" y="5732650"/>
              <a:ext cx="5348275" cy="400110"/>
            </a:xfrm>
            <a:prstGeom prst="rect">
              <a:avLst/>
            </a:prstGeom>
            <a:noFill/>
          </p:spPr>
          <p:txBody>
            <a:bodyPr wrap="square" lIns="91440" tIns="45720" rIns="91440" bIns="45720">
              <a:spAutoFit/>
            </a:bodyPr>
            <a:lstStyle/>
            <a:p>
              <a:pPr algn="ctr"/>
              <a:r>
                <a:rPr lang="en-US" sz="2000" b="1" dirty="0">
                  <a:ln w="0"/>
                  <a:solidFill>
                    <a:schemeClr val="accent1"/>
                  </a:solidFill>
                  <a:hlinkClick r:id="rId6"/>
                </a:rPr>
                <a:t>inspireculture.org.uk/</a:t>
              </a:r>
              <a:r>
                <a:rPr lang="en-US" sz="2000" b="1" dirty="0" err="1">
                  <a:ln w="0"/>
                  <a:solidFill>
                    <a:schemeClr val="accent1"/>
                  </a:solidFill>
                  <a:hlinkClick r:id="rId6"/>
                </a:rPr>
                <a:t>summerreadingchallenge</a:t>
              </a:r>
              <a:endParaRPr lang="en-US" sz="2000" b="1" cap="none" spc="0" dirty="0">
                <a:ln w="0"/>
                <a:solidFill>
                  <a:schemeClr val="accent1"/>
                </a:solidFill>
              </a:endParaRPr>
            </a:p>
          </p:txBody>
        </p:sp>
      </p:grpSp>
      <p:sp>
        <p:nvSpPr>
          <p:cNvPr id="26" name="Rectangle 25">
            <a:extLst>
              <a:ext uri="{FF2B5EF4-FFF2-40B4-BE49-F238E27FC236}">
                <a16:creationId xmlns:a16="http://schemas.microsoft.com/office/drawing/2014/main" id="{19F3315E-06E6-4D72-9E85-A068F71FC5E5}"/>
              </a:ext>
            </a:extLst>
          </p:cNvPr>
          <p:cNvSpPr/>
          <p:nvPr/>
        </p:nvSpPr>
        <p:spPr>
          <a:xfrm>
            <a:off x="116958" y="339634"/>
            <a:ext cx="8636290" cy="5353260"/>
          </a:xfrm>
          <a:prstGeom prst="rect">
            <a:avLst/>
          </a:prstGeom>
        </p:spPr>
        <p:txBody>
          <a:bodyPr wrap="square">
            <a:spAutoFit/>
          </a:bodyPr>
          <a:lstStyle/>
          <a:p>
            <a:pPr lvl="0">
              <a:lnSpc>
                <a:spcPct val="107000"/>
              </a:lnSpc>
              <a:spcAft>
                <a:spcPts val="800"/>
              </a:spcAft>
              <a:tabLst>
                <a:tab pos="457200" algn="l"/>
              </a:tabLst>
            </a:pPr>
            <a:r>
              <a:rPr lang="en-GB" sz="2400" b="1" dirty="0">
                <a:latin typeface="Calibri" panose="020F0502020204030204" pitchFamily="34" charset="0"/>
                <a:ea typeface="Calibri" panose="020F0502020204030204" pitchFamily="34" charset="0"/>
                <a:cs typeface="Times New Roman" panose="02020603050405020304" pitchFamily="18" charset="0"/>
              </a:rPr>
              <a:t>What’s Online at the library</a:t>
            </a:r>
            <a:br>
              <a:rPr lang="en-GB" sz="2400" b="1" dirty="0">
                <a:latin typeface="Calibri" panose="020F0502020204030204" pitchFamily="34" charset="0"/>
                <a:ea typeface="Calibri" panose="020F0502020204030204" pitchFamily="34" charset="0"/>
                <a:cs typeface="Times New Roman" panose="02020603050405020304" pitchFamily="18" charset="0"/>
              </a:rPr>
            </a:br>
            <a:r>
              <a:rPr lang="en-GB" sz="2200" dirty="0">
                <a:latin typeface="Calibri" panose="020F0502020204030204" pitchFamily="34" charset="0"/>
                <a:ea typeface="Calibri" panose="020F0502020204030204" pitchFamily="34" charset="0"/>
                <a:cs typeface="Times New Roman" panose="02020603050405020304" pitchFamily="18" charset="0"/>
              </a:rPr>
              <a:t>Inspire libraries are busy planning a very silly summer.  Available from July.</a:t>
            </a:r>
          </a:p>
          <a:p>
            <a:pPr marL="285750" indent="-285750">
              <a:lnSpc>
                <a:spcPct val="107000"/>
              </a:lnSpc>
              <a:spcAft>
                <a:spcPts val="800"/>
              </a:spcAft>
              <a:buFont typeface="Arial" panose="020B0604020202020204" pitchFamily="34" charset="0"/>
              <a:buChar char="•"/>
              <a:tabLst>
                <a:tab pos="457200" algn="l"/>
              </a:tabLst>
            </a:pPr>
            <a:r>
              <a:rPr lang="en-GB" sz="1900" b="1" dirty="0"/>
              <a:t>Share a Joke Competition </a:t>
            </a:r>
            <a:r>
              <a:rPr lang="en-GB" sz="1900" dirty="0"/>
              <a:t>– share your favourite joke for the chance to have it transformed into a comic strip created by cartoonist Marc Jackson (he’s worked for the Beano!).  </a:t>
            </a:r>
          </a:p>
          <a:p>
            <a:pPr marL="285750" indent="-285750">
              <a:lnSpc>
                <a:spcPct val="107000"/>
              </a:lnSpc>
              <a:spcAft>
                <a:spcPts val="800"/>
              </a:spcAft>
              <a:buFont typeface="Arial" panose="020B0604020202020204" pitchFamily="34" charset="0"/>
              <a:buChar char="•"/>
              <a:tabLst>
                <a:tab pos="457200" algn="l"/>
              </a:tabLst>
            </a:pPr>
            <a:r>
              <a:rPr lang="en-GB" sz="1900" b="1" dirty="0"/>
              <a:t>Turn a joke into a comic </a:t>
            </a:r>
            <a:r>
              <a:rPr lang="en-GB" sz="1900" dirty="0"/>
              <a:t>- Marc will also let you know </a:t>
            </a:r>
            <a:br>
              <a:rPr lang="en-GB" sz="1900" dirty="0"/>
            </a:br>
            <a:r>
              <a:rPr lang="en-GB" sz="1900" dirty="0"/>
              <a:t>how to create your own comic strip.</a:t>
            </a:r>
          </a:p>
          <a:p>
            <a:pPr marL="285750" lvl="0" indent="-285750">
              <a:buFont typeface="Arial" panose="020B0604020202020204" pitchFamily="34" charset="0"/>
              <a:buChar char="•"/>
            </a:pPr>
            <a:r>
              <a:rPr lang="en-GB" sz="1900" b="1" dirty="0"/>
              <a:t>Author, Alan MacDonald, </a:t>
            </a:r>
            <a:r>
              <a:rPr lang="en-GB" sz="1900" dirty="0"/>
              <a:t>asks ‘What happens next?’ </a:t>
            </a:r>
            <a:br>
              <a:rPr lang="en-GB" sz="1900" dirty="0"/>
            </a:br>
            <a:r>
              <a:rPr lang="en-GB" sz="1900" dirty="0"/>
              <a:t>in a story making challenge based on his </a:t>
            </a:r>
            <a:r>
              <a:rPr lang="en-GB" sz="1900" i="1" dirty="0"/>
              <a:t>Dirty Bertie</a:t>
            </a:r>
            <a:r>
              <a:rPr lang="en-GB" sz="1900" dirty="0"/>
              <a:t> </a:t>
            </a:r>
            <a:br>
              <a:rPr lang="en-GB" sz="1900" dirty="0"/>
            </a:br>
            <a:r>
              <a:rPr lang="en-GB" sz="1900" dirty="0"/>
              <a:t>books.</a:t>
            </a:r>
          </a:p>
          <a:p>
            <a:pPr marL="285750" lvl="0" indent="-285750">
              <a:buFont typeface="Arial" panose="020B0604020202020204" pitchFamily="34" charset="0"/>
              <a:buChar char="•"/>
            </a:pPr>
            <a:r>
              <a:rPr lang="en-GB" sz="1900" b="1" dirty="0"/>
              <a:t>Summer of Silly Challenges </a:t>
            </a:r>
            <a:r>
              <a:rPr lang="en-GB" sz="1900" dirty="0"/>
              <a:t>– starting 13</a:t>
            </a:r>
            <a:r>
              <a:rPr lang="en-GB" sz="1900" baseline="30000" dirty="0"/>
              <a:t>th</a:t>
            </a:r>
            <a:r>
              <a:rPr lang="en-GB" sz="1900" dirty="0"/>
              <a:t> July, we’ll </a:t>
            </a:r>
            <a:br>
              <a:rPr lang="en-GB" sz="1900" dirty="0"/>
            </a:br>
            <a:r>
              <a:rPr lang="en-GB" sz="1900" dirty="0"/>
              <a:t>set you 3 silly reading challenges a week for 6 weeks.  </a:t>
            </a:r>
            <a:br>
              <a:rPr lang="en-GB" sz="1900" dirty="0"/>
            </a:br>
            <a:r>
              <a:rPr lang="en-GB" sz="1900" dirty="0"/>
              <a:t>Who can achieve them all?</a:t>
            </a:r>
          </a:p>
          <a:p>
            <a:pPr lvl="0"/>
            <a:endParaRPr lang="en-GB" sz="1900" dirty="0"/>
          </a:p>
          <a:p>
            <a:pPr lvl="0"/>
            <a:r>
              <a:rPr lang="en-GB" sz="1900" dirty="0"/>
              <a:t>PLUS…we are working with an author and artist to create a new book that you could read on the challenge. </a:t>
            </a:r>
            <a:endParaRPr lang="en-GB" sz="19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8" name="Rectangle 17">
            <a:extLst>
              <a:ext uri="{FF2B5EF4-FFF2-40B4-BE49-F238E27FC236}">
                <a16:creationId xmlns:a16="http://schemas.microsoft.com/office/drawing/2014/main" id="{C328EC3E-1E59-4C09-AFD6-AE345E3AAA96}"/>
              </a:ext>
            </a:extLst>
          </p:cNvPr>
          <p:cNvSpPr/>
          <p:nvPr/>
        </p:nvSpPr>
        <p:spPr>
          <a:xfrm>
            <a:off x="5664855" y="6533169"/>
            <a:ext cx="3922236" cy="253916"/>
          </a:xfrm>
          <a:prstGeom prst="rect">
            <a:avLst/>
          </a:prstGeom>
        </p:spPr>
        <p:txBody>
          <a:bodyPr wrap="square">
            <a:spAutoFit/>
          </a:bodyPr>
          <a:lstStyle/>
          <a:p>
            <a:pPr fontAlgn="auto">
              <a:spcBef>
                <a:spcPts val="0"/>
              </a:spcBef>
              <a:spcAft>
                <a:spcPts val="0"/>
              </a:spcAft>
              <a:defRPr/>
            </a:pPr>
            <a:r>
              <a:rPr lang="en-GB" sz="1050" b="1" dirty="0">
                <a:solidFill>
                  <a:schemeClr val="bg1"/>
                </a:solidFill>
              </a:rPr>
              <a:t>Photographs © Dave Warren 2019 </a:t>
            </a:r>
            <a:r>
              <a:rPr lang="en-GB" sz="1050" b="1" kern="0" dirty="0">
                <a:solidFill>
                  <a:schemeClr val="bg1"/>
                </a:solidFill>
              </a:rPr>
              <a:t>for The Reading Agency </a:t>
            </a:r>
          </a:p>
        </p:txBody>
      </p:sp>
      <p:pic>
        <p:nvPicPr>
          <p:cNvPr id="12" name="Picture 11">
            <a:extLst>
              <a:ext uri="{FF2B5EF4-FFF2-40B4-BE49-F238E27FC236}">
                <a16:creationId xmlns:a16="http://schemas.microsoft.com/office/drawing/2014/main" id="{0AE79CE2-3D99-4C80-BA96-B3B2F9FDA0C3}"/>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720316" y="1835688"/>
            <a:ext cx="3267711" cy="2829159"/>
          </a:xfrm>
          <a:prstGeom prst="rect">
            <a:avLst/>
          </a:prstGeom>
        </p:spPr>
      </p:pic>
    </p:spTree>
    <p:extLst>
      <p:ext uri="{BB962C8B-B14F-4D97-AF65-F5344CB8AC3E}">
        <p14:creationId xmlns:p14="http://schemas.microsoft.com/office/powerpoint/2010/main" val="12387781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able, drawing&#10;&#10;Description automatically generated">
            <a:extLst>
              <a:ext uri="{FF2B5EF4-FFF2-40B4-BE49-F238E27FC236}">
                <a16:creationId xmlns:a16="http://schemas.microsoft.com/office/drawing/2014/main" id="{294D8B8D-D08B-4EE6-83AC-78DA848F4620}"/>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829" r="2837" b="-1"/>
          <a:stretch/>
        </p:blipFill>
        <p:spPr>
          <a:xfrm>
            <a:off x="20" y="10"/>
            <a:ext cx="9143980" cy="6857990"/>
          </a:xfrm>
          <a:prstGeom prst="rect">
            <a:avLst/>
          </a:prstGeom>
        </p:spPr>
      </p:pic>
      <p:grpSp>
        <p:nvGrpSpPr>
          <p:cNvPr id="3" name="Group 2">
            <a:extLst>
              <a:ext uri="{FF2B5EF4-FFF2-40B4-BE49-F238E27FC236}">
                <a16:creationId xmlns:a16="http://schemas.microsoft.com/office/drawing/2014/main" id="{33CD1229-ADB9-4BBD-9EC4-B7219C42B80C}"/>
              </a:ext>
            </a:extLst>
          </p:cNvPr>
          <p:cNvGrpSpPr/>
          <p:nvPr/>
        </p:nvGrpSpPr>
        <p:grpSpPr>
          <a:xfrm>
            <a:off x="116958" y="5353145"/>
            <a:ext cx="8636290" cy="1395454"/>
            <a:chOff x="116958" y="5353145"/>
            <a:chExt cx="8636290" cy="1395454"/>
          </a:xfrm>
        </p:grpSpPr>
        <p:sp>
          <p:nvSpPr>
            <p:cNvPr id="2" name="Rectangle 1">
              <a:extLst>
                <a:ext uri="{FF2B5EF4-FFF2-40B4-BE49-F238E27FC236}">
                  <a16:creationId xmlns:a16="http://schemas.microsoft.com/office/drawing/2014/main" id="{6F912C33-AB67-451F-A0DA-9C39845AE5AA}"/>
                </a:ext>
              </a:extLst>
            </p:cNvPr>
            <p:cNvSpPr/>
            <p:nvPr/>
          </p:nvSpPr>
          <p:spPr>
            <a:xfrm>
              <a:off x="116958" y="6486989"/>
              <a:ext cx="4572000" cy="261610"/>
            </a:xfrm>
            <a:prstGeom prst="rect">
              <a:avLst/>
            </a:prstGeom>
          </p:spPr>
          <p:txBody>
            <a:bodyPr>
              <a:spAutoFit/>
            </a:bodyPr>
            <a:lstStyle/>
            <a:p>
              <a:pPr fontAlgn="auto">
                <a:spcBef>
                  <a:spcPts val="0"/>
                </a:spcBef>
                <a:spcAft>
                  <a:spcPts val="0"/>
                </a:spcAft>
                <a:defRPr/>
              </a:pPr>
              <a:r>
                <a:rPr lang="en-GB" sz="1100" b="1" dirty="0">
                  <a:solidFill>
                    <a:schemeClr val="bg1"/>
                  </a:solidFill>
                </a:rPr>
                <a:t>Illustrations © Laura Ellen Anderson 2020</a:t>
              </a:r>
              <a:r>
                <a:rPr lang="en-GB" sz="1100" dirty="0">
                  <a:solidFill>
                    <a:schemeClr val="bg1"/>
                  </a:solidFill>
                </a:rPr>
                <a:t> </a:t>
              </a:r>
              <a:r>
                <a:rPr lang="en-GB" sz="1100" b="1" kern="0" dirty="0">
                  <a:solidFill>
                    <a:schemeClr val="bg1"/>
                  </a:solidFill>
                </a:rPr>
                <a:t>for The Reading Agency </a:t>
              </a:r>
            </a:p>
          </p:txBody>
        </p:sp>
        <p:pic>
          <p:nvPicPr>
            <p:cNvPr id="4" name="Picture 3">
              <a:extLst>
                <a:ext uri="{FF2B5EF4-FFF2-40B4-BE49-F238E27FC236}">
                  <a16:creationId xmlns:a16="http://schemas.microsoft.com/office/drawing/2014/main" id="{1029BF75-B5EE-4E79-A254-DB4FA53EAD97}"/>
                </a:ext>
              </a:extLst>
            </p:cNvPr>
            <p:cNvPicPr>
              <a:picLocks noChangeAspect="1"/>
            </p:cNvPicPr>
            <p:nvPr/>
          </p:nvPicPr>
          <p:blipFill>
            <a:blip r:embed="rId4"/>
            <a:stretch>
              <a:fillRect/>
            </a:stretch>
          </p:blipFill>
          <p:spPr>
            <a:xfrm>
              <a:off x="382771" y="5497033"/>
              <a:ext cx="2069825" cy="654356"/>
            </a:xfrm>
            <a:prstGeom prst="rect">
              <a:avLst/>
            </a:prstGeom>
          </p:spPr>
        </p:pic>
        <p:pic>
          <p:nvPicPr>
            <p:cNvPr id="6" name="Picture 2">
              <a:extLst>
                <a:ext uri="{FF2B5EF4-FFF2-40B4-BE49-F238E27FC236}">
                  <a16:creationId xmlns:a16="http://schemas.microsoft.com/office/drawing/2014/main" id="{E9811DED-C135-444F-9485-E68904C6551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8751" y="5353145"/>
              <a:ext cx="1504497" cy="8193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1E430E5E-B192-483E-9623-D5E1AF1C19B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0316" y="5416625"/>
              <a:ext cx="1428639" cy="67379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0DE4D5E-544A-444A-B54B-80CB53AAB542}"/>
                </a:ext>
              </a:extLst>
            </p:cNvPr>
            <p:cNvSpPr/>
            <p:nvPr/>
          </p:nvSpPr>
          <p:spPr>
            <a:xfrm>
              <a:off x="2959065" y="5753524"/>
              <a:ext cx="2093506" cy="400110"/>
            </a:xfrm>
            <a:prstGeom prst="rect">
              <a:avLst/>
            </a:prstGeom>
            <a:noFill/>
          </p:spPr>
          <p:txBody>
            <a:bodyPr wrap="square" lIns="91440" tIns="45720" rIns="91440" bIns="45720">
              <a:spAutoFit/>
            </a:bodyPr>
            <a:lstStyle/>
            <a:p>
              <a:pPr algn="ctr"/>
              <a:r>
                <a:rPr lang="en-US" sz="2000" b="1" dirty="0">
                  <a:ln w="0"/>
                  <a:solidFill>
                    <a:srgbClr val="F4A43A"/>
                  </a:solidFill>
                </a:rPr>
                <a:t>s</a:t>
              </a:r>
              <a:r>
                <a:rPr lang="en-US" sz="2000" b="1" cap="none" spc="0" dirty="0">
                  <a:ln w="0"/>
                  <a:solidFill>
                    <a:srgbClr val="F4A43A"/>
                  </a:solidFill>
                </a:rPr>
                <a:t>illysquad.org.uk</a:t>
              </a:r>
            </a:p>
          </p:txBody>
        </p:sp>
      </p:grpSp>
      <p:pic>
        <p:nvPicPr>
          <p:cNvPr id="9" name="Picture 8">
            <a:hlinkClick r:id="rId7"/>
            <a:extLst>
              <a:ext uri="{FF2B5EF4-FFF2-40B4-BE49-F238E27FC236}">
                <a16:creationId xmlns:a16="http://schemas.microsoft.com/office/drawing/2014/main" id="{55521DB9-F299-492B-9845-04549FE047F8}"/>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1095153" y="1835991"/>
            <a:ext cx="6953693" cy="2917264"/>
          </a:xfrm>
          <a:prstGeom prst="rect">
            <a:avLst/>
          </a:prstGeom>
        </p:spPr>
      </p:pic>
      <p:pic>
        <p:nvPicPr>
          <p:cNvPr id="10" name="Picture 9">
            <a:extLst>
              <a:ext uri="{FF2B5EF4-FFF2-40B4-BE49-F238E27FC236}">
                <a16:creationId xmlns:a16="http://schemas.microsoft.com/office/drawing/2014/main" id="{5293658D-6151-4576-A7FF-FF5AC33EF248}"/>
              </a:ext>
            </a:extLst>
          </p:cNvPr>
          <p:cNvPicPr>
            <a:picLocks noChangeAspect="1"/>
          </p:cNvPicPr>
          <p:nvPr/>
        </p:nvPicPr>
        <p:blipFill>
          <a:blip r:embed="rId9"/>
          <a:stretch>
            <a:fillRect/>
          </a:stretch>
        </p:blipFill>
        <p:spPr>
          <a:xfrm>
            <a:off x="7950224" y="0"/>
            <a:ext cx="1085948" cy="5735637"/>
          </a:xfrm>
          <a:prstGeom prst="rect">
            <a:avLst/>
          </a:prstGeom>
        </p:spPr>
      </p:pic>
      <p:sp>
        <p:nvSpPr>
          <p:cNvPr id="11" name="Rectangle 10">
            <a:extLst>
              <a:ext uri="{FF2B5EF4-FFF2-40B4-BE49-F238E27FC236}">
                <a16:creationId xmlns:a16="http://schemas.microsoft.com/office/drawing/2014/main" id="{9EB938D9-DF0E-4C30-B356-0DB04380ECE3}"/>
              </a:ext>
            </a:extLst>
          </p:cNvPr>
          <p:cNvSpPr/>
          <p:nvPr/>
        </p:nvSpPr>
        <p:spPr>
          <a:xfrm>
            <a:off x="1403497" y="999037"/>
            <a:ext cx="6597502" cy="584775"/>
          </a:xfrm>
          <a:prstGeom prst="rect">
            <a:avLst/>
          </a:prstGeom>
          <a:noFill/>
          <a:ln>
            <a:noFill/>
          </a:ln>
        </p:spPr>
        <p:txBody>
          <a:bodyPr wrap="square" lIns="91440" tIns="45720" rIns="91440" bIns="45720">
            <a:spAutoFit/>
          </a:bodyPr>
          <a:lstStyle/>
          <a:p>
            <a:pPr algn="ctr"/>
            <a:r>
              <a:rPr lang="en-US" sz="3200" b="1" cap="none" spc="0" dirty="0">
                <a:ln w="0"/>
                <a:solidFill>
                  <a:schemeClr val="accent2"/>
                </a:solidFill>
              </a:rPr>
              <a:t>Get silly this </a:t>
            </a:r>
            <a:r>
              <a:rPr lang="en-US" sz="3200" b="1" dirty="0">
                <a:ln w="0"/>
                <a:solidFill>
                  <a:schemeClr val="accent2"/>
                </a:solidFill>
              </a:rPr>
              <a:t>summer </a:t>
            </a:r>
            <a:r>
              <a:rPr lang="en-US" sz="3200" b="1" cap="none" spc="0" dirty="0">
                <a:ln w="0"/>
                <a:solidFill>
                  <a:schemeClr val="accent2"/>
                </a:solidFill>
              </a:rPr>
              <a:t>and join the </a:t>
            </a:r>
          </a:p>
        </p:txBody>
      </p:sp>
      <p:pic>
        <p:nvPicPr>
          <p:cNvPr id="12" name="Picture 11" descr="A close up of an animal&#10;&#10;Description automatically generated">
            <a:extLst>
              <a:ext uri="{FF2B5EF4-FFF2-40B4-BE49-F238E27FC236}">
                <a16:creationId xmlns:a16="http://schemas.microsoft.com/office/drawing/2014/main" id="{1514A561-882C-400A-9225-CED1155F19A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8762" y="4244816"/>
            <a:ext cx="1436392" cy="1521236"/>
          </a:xfrm>
          <a:prstGeom prst="rect">
            <a:avLst/>
          </a:prstGeom>
        </p:spPr>
      </p:pic>
    </p:spTree>
    <p:extLst>
      <p:ext uri="{BB962C8B-B14F-4D97-AF65-F5344CB8AC3E}">
        <p14:creationId xmlns:p14="http://schemas.microsoft.com/office/powerpoint/2010/main" val="303926564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05FBA1C603EEA499CBF596389E140D1" ma:contentTypeVersion="14" ma:contentTypeDescription="Create a new document." ma:contentTypeScope="" ma:versionID="9ebd3b5b944e1136f417a96414f5c17b">
  <xsd:schema xmlns:xsd="http://www.w3.org/2001/XMLSchema" xmlns:xs="http://www.w3.org/2001/XMLSchema" xmlns:p="http://schemas.microsoft.com/office/2006/metadata/properties" xmlns:ns2="88329ebe-eddf-4a13-9155-b00765335f16" xmlns:ns3="d3493080-8355-45f9-82a1-ed57c908bae9" targetNamespace="http://schemas.microsoft.com/office/2006/metadata/properties" ma:root="true" ma:fieldsID="08372a425a762b002a70e98aff873761" ns2:_="" ns3:_="">
    <xsd:import namespace="88329ebe-eddf-4a13-9155-b00765335f16"/>
    <xsd:import namespace="d3493080-8355-45f9-82a1-ed57c908bae9"/>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329ebe-eddf-4a13-9155-b00765335f1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d3493080-8355-45f9-82a1-ed57c908bae9"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FBAA314-4AFD-4860-B87F-284AFA4EF6AF}">
  <ds:schemaRefs>
    <ds:schemaRef ds:uri="http://schemas.microsoft.com/sharepoint/v3/contenttype/forms"/>
  </ds:schemaRefs>
</ds:datastoreItem>
</file>

<file path=customXml/itemProps2.xml><?xml version="1.0" encoding="utf-8"?>
<ds:datastoreItem xmlns:ds="http://schemas.openxmlformats.org/officeDocument/2006/customXml" ds:itemID="{9C564E30-0F8F-4A8E-8674-993AC60F77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329ebe-eddf-4a13-9155-b00765335f16"/>
    <ds:schemaRef ds:uri="d3493080-8355-45f9-82a1-ed57c908ba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66C83F6-A3BF-4810-9844-A76EDF669925}">
  <ds:schemaRefs>
    <ds:schemaRef ds:uri="http://purl.org/dc/term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d3493080-8355-45f9-82a1-ed57c908bae9"/>
    <ds:schemaRef ds:uri="88329ebe-eddf-4a13-9155-b00765335f16"/>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332</TotalTime>
  <Words>1902</Words>
  <Application>Microsoft Office PowerPoint</Application>
  <PresentationFormat>On-screen Show (4:3)</PresentationFormat>
  <Paragraphs>190</Paragraphs>
  <Slides>9</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Calibri Light</vt:lpstr>
      <vt:lpstr>Symbol</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Kimberley Sheehan</dc:creator>
  <cp:lastModifiedBy>Carolyn Gallagher</cp:lastModifiedBy>
  <cp:revision>31</cp:revision>
  <dcterms:created xsi:type="dcterms:W3CDTF">2020-05-29T09:15:46Z</dcterms:created>
  <dcterms:modified xsi:type="dcterms:W3CDTF">2020-06-16T14:56:36Z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0x010100605FBA1C603EEA499CBF596389E140D1</vt:lpwstr>
  </property>
</Properties>
</file>