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3"/>
  </p:notesMasterIdLst>
  <p:sldIdLst>
    <p:sldId id="256" r:id="rId2"/>
    <p:sldId id="259" r:id="rId3"/>
    <p:sldId id="258" r:id="rId4"/>
    <p:sldId id="262" r:id="rId5"/>
    <p:sldId id="264" r:id="rId6"/>
    <p:sldId id="261" r:id="rId7"/>
    <p:sldId id="260" r:id="rId8"/>
    <p:sldId id="265" r:id="rId9"/>
    <p:sldId id="263" r:id="rId10"/>
    <p:sldId id="266" r:id="rId11"/>
    <p:sldId id="267" r:id="rId12"/>
    <p:sldId id="268" r:id="rId13"/>
    <p:sldId id="269" r:id="rId14"/>
    <p:sldId id="274" r:id="rId15"/>
    <p:sldId id="270" r:id="rId16"/>
    <p:sldId id="271" r:id="rId17"/>
    <p:sldId id="275" r:id="rId18"/>
    <p:sldId id="276" r:id="rId19"/>
    <p:sldId id="277" r:id="rId20"/>
    <p:sldId id="280" r:id="rId21"/>
    <p:sldId id="278" r:id="rId22"/>
    <p:sldId id="279" r:id="rId23"/>
    <p:sldId id="288" r:id="rId24"/>
    <p:sldId id="257" r:id="rId25"/>
    <p:sldId id="284" r:id="rId26"/>
    <p:sldId id="283" r:id="rId27"/>
    <p:sldId id="285" r:id="rId28"/>
    <p:sldId id="286" r:id="rId29"/>
    <p:sldId id="287" r:id="rId30"/>
    <p:sldId id="290" r:id="rId31"/>
    <p:sldId id="289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6A"/>
    <a:srgbClr val="FF0072"/>
    <a:srgbClr val="04FBE9"/>
    <a:srgbClr val="04FC0F"/>
    <a:srgbClr val="E16615"/>
    <a:srgbClr val="EF5709"/>
    <a:srgbClr val="F0D523"/>
    <a:srgbClr val="F39C00"/>
    <a:srgbClr val="FFA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70"/>
    <p:restoredTop sz="95602"/>
  </p:normalViewPr>
  <p:slideViewPr>
    <p:cSldViewPr snapToGrid="0" snapToObjects="1">
      <p:cViewPr varScale="1">
        <p:scale>
          <a:sx n="81" d="100"/>
          <a:sy n="81" d="100"/>
        </p:scale>
        <p:origin x="216" y="6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67F6F1-3A5F-A846-A0EF-05926A62F044}" type="datetimeFigureOut">
              <a:rPr lang="en-US" smtClean="0"/>
              <a:t>2/23/22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03A49E-67C2-F44D-8F28-1D8DAA059B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553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3A49E-67C2-F44D-8F28-1D8DAA059BB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448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A8B76-DA75-D648-B1ED-2B7573757BAE}" type="datetimeFigureOut">
              <a:rPr lang="en-US" smtClean="0"/>
              <a:t>2/23/22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EAE12-4C2C-6C44-8E10-D73921079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562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A8B76-DA75-D648-B1ED-2B7573757BAE}" type="datetimeFigureOut">
              <a:rPr lang="en-US" smtClean="0"/>
              <a:t>2/23/22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EAE12-4C2C-6C44-8E10-D73921079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686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A8B76-DA75-D648-B1ED-2B7573757BAE}" type="datetimeFigureOut">
              <a:rPr lang="en-US" smtClean="0"/>
              <a:t>2/23/22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EAE12-4C2C-6C44-8E10-D73921079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10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A8B76-DA75-D648-B1ED-2B7573757BAE}" type="datetimeFigureOut">
              <a:rPr lang="en-US" smtClean="0"/>
              <a:t>2/23/22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EAE12-4C2C-6C44-8E10-D73921079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361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A8B76-DA75-D648-B1ED-2B7573757BAE}" type="datetimeFigureOut">
              <a:rPr lang="en-US" smtClean="0"/>
              <a:t>2/23/22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EAE12-4C2C-6C44-8E10-D73921079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235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A8B76-DA75-D648-B1ED-2B7573757BAE}" type="datetimeFigureOut">
              <a:rPr lang="en-US" smtClean="0"/>
              <a:t>2/23/22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EAE12-4C2C-6C44-8E10-D73921079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684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A8B76-DA75-D648-B1ED-2B7573757BAE}" type="datetimeFigureOut">
              <a:rPr lang="en-US" smtClean="0"/>
              <a:t>2/23/22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EAE12-4C2C-6C44-8E10-D73921079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395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A8B76-DA75-D648-B1ED-2B7573757BAE}" type="datetimeFigureOut">
              <a:rPr lang="en-US" smtClean="0"/>
              <a:t>2/23/22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EAE12-4C2C-6C44-8E10-D73921079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000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A8B76-DA75-D648-B1ED-2B7573757BAE}" type="datetimeFigureOut">
              <a:rPr lang="en-US" smtClean="0"/>
              <a:t>2/23/22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EAE12-4C2C-6C44-8E10-D73921079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029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A8B76-DA75-D648-B1ED-2B7573757BAE}" type="datetimeFigureOut">
              <a:rPr lang="en-US" smtClean="0"/>
              <a:t>2/23/22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EAE12-4C2C-6C44-8E10-D73921079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253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A8B76-DA75-D648-B1ED-2B7573757BAE}" type="datetimeFigureOut">
              <a:rPr lang="en-US" smtClean="0"/>
              <a:t>2/23/22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EAE12-4C2C-6C44-8E10-D73921079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414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8A8B76-DA75-D648-B1ED-2B7573757BAE}" type="datetimeFigureOut">
              <a:rPr lang="en-US" smtClean="0"/>
              <a:t>2/23/22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EAE12-4C2C-6C44-8E10-D73921079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421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.png"/><Relationship Id="rId5" Type="http://schemas.openxmlformats.org/officeDocument/2006/relationships/image" Target="../media/image6.emf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be7uEyyNIT4?feature=oembed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21.jpeg"/><Relationship Id="rId3" Type="http://schemas.openxmlformats.org/officeDocument/2006/relationships/video" Target="https://www.youtube.com/embed/j8J1SL-KhlQ?start=32&amp;feature=oembed" TargetMode="Externa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0.jpeg"/><Relationship Id="rId2" Type="http://schemas.openxmlformats.org/officeDocument/2006/relationships/video" Target="https://www.youtube.com/embed/EsGDpl6OWWY?feature=oembed" TargetMode="External"/><Relationship Id="rId1" Type="http://schemas.openxmlformats.org/officeDocument/2006/relationships/video" Target="https://www.youtube.com/embed/5Hpb2gp4mtc?start=6&amp;feature=oembed" TargetMode="External"/><Relationship Id="rId6" Type="http://schemas.openxmlformats.org/officeDocument/2006/relationships/video" Target="https://www.youtube.com/embed/rErPKeZmn5w?start=240&amp;feature=oembed" TargetMode="External"/><Relationship Id="rId11" Type="http://schemas.openxmlformats.org/officeDocument/2006/relationships/image" Target="../media/image19.jpeg"/><Relationship Id="rId5" Type="http://schemas.openxmlformats.org/officeDocument/2006/relationships/video" Target="https://www.youtube.com/embed/FK_QkS6uZeE?feature=oembed" TargetMode="External"/><Relationship Id="rId15" Type="http://schemas.openxmlformats.org/officeDocument/2006/relationships/image" Target="../media/image7.png"/><Relationship Id="rId10" Type="http://schemas.openxmlformats.org/officeDocument/2006/relationships/image" Target="../media/image18.jpeg"/><Relationship Id="rId4" Type="http://schemas.openxmlformats.org/officeDocument/2006/relationships/video" Target="https://www.youtube.com/embed/VKkmEHeTVGI?feature=oembed" TargetMode="External"/><Relationship Id="rId9" Type="http://schemas.openxmlformats.org/officeDocument/2006/relationships/image" Target="../media/image17.jpeg"/><Relationship Id="rId1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BUM_zT3YKHs?feature=oembed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q3cpOrB1GW8?feature=oembed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hyperlink" Target="https://www.missionjuno.swri.edu/origin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4.mp3"/><Relationship Id="rId7" Type="http://schemas.openxmlformats.org/officeDocument/2006/relationships/image" Target="../media/image12.png"/><Relationship Id="rId2" Type="http://schemas.microsoft.com/office/2007/relationships/media" Target="../media/media4.mp3"/><Relationship Id="rId1" Type="http://schemas.openxmlformats.org/officeDocument/2006/relationships/tags" Target="../tags/tag9.xml"/><Relationship Id="rId6" Type="http://schemas.openxmlformats.org/officeDocument/2006/relationships/image" Target="../media/image11.jp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5.m4a"/><Relationship Id="rId7" Type="http://schemas.openxmlformats.org/officeDocument/2006/relationships/image" Target="../media/image1.png"/><Relationship Id="rId2" Type="http://schemas.microsoft.com/office/2007/relationships/media" Target="../media/media5.m4a"/><Relationship Id="rId1" Type="http://schemas.openxmlformats.org/officeDocument/2006/relationships/tags" Target="../tags/tag10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iqCx07wv1Pk?feature=oembed" TargetMode="Externa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20.jpeg"/><Relationship Id="rId3" Type="http://schemas.openxmlformats.org/officeDocument/2006/relationships/video" Target="https://www.youtube.com/embed/j8J1SL-KhlQ?start=32&amp;feature=oembed" TargetMode="External"/><Relationship Id="rId7" Type="http://schemas.openxmlformats.org/officeDocument/2006/relationships/video" Target="https://www.youtube.com/embed/Jmk5frp6-3Q?feature=oembed" TargetMode="External"/><Relationship Id="rId12" Type="http://schemas.openxmlformats.org/officeDocument/2006/relationships/image" Target="../media/image19.jpeg"/><Relationship Id="rId17" Type="http://schemas.openxmlformats.org/officeDocument/2006/relationships/image" Target="../media/image7.png"/><Relationship Id="rId2" Type="http://schemas.openxmlformats.org/officeDocument/2006/relationships/video" Target="https://www.youtube.com/embed/EsGDpl6OWWY?feature=oembed" TargetMode="External"/><Relationship Id="rId16" Type="http://schemas.openxmlformats.org/officeDocument/2006/relationships/image" Target="../media/image30.jpeg"/><Relationship Id="rId1" Type="http://schemas.openxmlformats.org/officeDocument/2006/relationships/video" Target="https://www.youtube.com/embed/5Hpb2gp4mtc?start=6&amp;feature=oembed" TargetMode="External"/><Relationship Id="rId6" Type="http://schemas.openxmlformats.org/officeDocument/2006/relationships/video" Target="https://www.youtube.com/embed/rErPKeZmn5w?start=240&amp;feature=oembed" TargetMode="External"/><Relationship Id="rId11" Type="http://schemas.openxmlformats.org/officeDocument/2006/relationships/image" Target="../media/image18.jpeg"/><Relationship Id="rId5" Type="http://schemas.openxmlformats.org/officeDocument/2006/relationships/video" Target="https://www.youtube.com/embed/FK_QkS6uZeE?feature=oembed" TargetMode="External"/><Relationship Id="rId15" Type="http://schemas.openxmlformats.org/officeDocument/2006/relationships/image" Target="../media/image22.jpeg"/><Relationship Id="rId10" Type="http://schemas.openxmlformats.org/officeDocument/2006/relationships/image" Target="../media/image17.jpeg"/><Relationship Id="rId4" Type="http://schemas.openxmlformats.org/officeDocument/2006/relationships/video" Target="https://www.youtube.com/embed/VKkmEHeTVGI?feature=oembed" TargetMode="External"/><Relationship Id="rId9" Type="http://schemas.openxmlformats.org/officeDocument/2006/relationships/image" Target="../media/image8.jpg"/><Relationship Id="rId14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video" Target="https://www.youtube.com/embed/B1y8zDKYe8I?start=4&amp;feature=oembed" TargetMode="External"/><Relationship Id="rId1" Type="http://schemas.openxmlformats.org/officeDocument/2006/relationships/tags" Target="../tags/tag11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7" Type="http://schemas.openxmlformats.org/officeDocument/2006/relationships/image" Target="../media/image7.png"/><Relationship Id="rId2" Type="http://schemas.microsoft.com/office/2007/relationships/media" Target="../media/media6.mp3"/><Relationship Id="rId1" Type="http://schemas.openxmlformats.org/officeDocument/2006/relationships/tags" Target="../tags/tag12.xml"/><Relationship Id="rId6" Type="http://schemas.openxmlformats.org/officeDocument/2006/relationships/image" Target="../media/image1.pn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5.m4a"/><Relationship Id="rId7" Type="http://schemas.openxmlformats.org/officeDocument/2006/relationships/image" Target="../media/image1.png"/><Relationship Id="rId2" Type="http://schemas.microsoft.com/office/2007/relationships/media" Target="../media/media5.m4a"/><Relationship Id="rId1" Type="http://schemas.openxmlformats.org/officeDocument/2006/relationships/tags" Target="../tags/tag13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be7uEyyNIT4?feature=oembed" TargetMode="Externa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p4-M0GPy8rY?feature=oembed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2.wav"/><Relationship Id="rId7" Type="http://schemas.openxmlformats.org/officeDocument/2006/relationships/image" Target="../media/image6.emf"/><Relationship Id="rId2" Type="http://schemas.microsoft.com/office/2007/relationships/media" Target="../media/media2.wav"/><Relationship Id="rId1" Type="http://schemas.openxmlformats.org/officeDocument/2006/relationships/tags" Target="../tags/tag3.xml"/><Relationship Id="rId6" Type="http://schemas.openxmlformats.org/officeDocument/2006/relationships/image" Target="../media/image5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video" Target="https://www.youtube.com/embed/B1y8zDKYe8I?start=4&amp;feature=oembed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2" Type="http://schemas.microsoft.com/office/2007/relationships/media" Target="../media/media3.mp3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4.mp3"/><Relationship Id="rId7" Type="http://schemas.openxmlformats.org/officeDocument/2006/relationships/image" Target="../media/image12.png"/><Relationship Id="rId2" Type="http://schemas.microsoft.com/office/2007/relationships/media" Target="../media/media4.mp3"/><Relationship Id="rId1" Type="http://schemas.openxmlformats.org/officeDocument/2006/relationships/tags" Target="../tags/tag7.xml"/><Relationship Id="rId6" Type="http://schemas.openxmlformats.org/officeDocument/2006/relationships/image" Target="../media/image11.jp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5.m4a"/><Relationship Id="rId7" Type="http://schemas.openxmlformats.org/officeDocument/2006/relationships/image" Target="../media/image1.png"/><Relationship Id="rId2" Type="http://schemas.microsoft.com/office/2007/relationships/media" Target="../media/media5.m4a"/><Relationship Id="rId1" Type="http://schemas.openxmlformats.org/officeDocument/2006/relationships/tags" Target="../tags/tag8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8D3D7-FA50-8C44-86BA-18D9E5D9A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/>
          <a:lstStyle/>
          <a:p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Listen to this piece of music. 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B5E2F0-B6D1-5946-A400-8CE9FD0AB0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Think about what the music might describe.</a:t>
            </a:r>
          </a:p>
          <a:p>
            <a:r>
              <a:rPr lang="en-US" dirty="0"/>
              <a:t>  If you like you can close your eyes while you listen.</a:t>
            </a:r>
          </a:p>
        </p:txBody>
      </p:sp>
      <p:pic>
        <p:nvPicPr>
          <p:cNvPr id="4" name="holst_short.mp3" descr="holst_short.mp3">
            <a:hlinkClick r:id="" action="ppaction://media"/>
            <a:extLst>
              <a:ext uri="{FF2B5EF4-FFF2-40B4-BE49-F238E27FC236}">
                <a16:creationId xmlns:a16="http://schemas.microsoft.com/office/drawing/2014/main" id="{690270AA-C656-7F41-86A8-E7DB8F472ED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83200" y="4554084"/>
            <a:ext cx="812800" cy="812800"/>
          </a:xfrm>
          <a:prstGeom prst="rect">
            <a:avLst/>
          </a:prstGeom>
        </p:spPr>
      </p:pic>
      <p:pic>
        <p:nvPicPr>
          <p:cNvPr id="5" name="Content Placeholder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D4CFD9C8-AD1B-D840-B01F-E711F33BE6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6950" y="5136384"/>
            <a:ext cx="3185300" cy="17216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502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2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74D9C7-0BCC-7C4A-9639-BE57AB1577FD}"/>
              </a:ext>
            </a:extLst>
          </p:cNvPr>
          <p:cNvSpPr txBox="1"/>
          <p:nvPr/>
        </p:nvSpPr>
        <p:spPr>
          <a:xfrm>
            <a:off x="2041071" y="2122714"/>
            <a:ext cx="2207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End of Session 1</a:t>
            </a:r>
          </a:p>
        </p:txBody>
      </p:sp>
      <p:pic>
        <p:nvPicPr>
          <p:cNvPr id="3" name="Content Placeholder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612D1113-B6CC-BD40-B9E5-4B4275AE8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448" y="5741796"/>
            <a:ext cx="2438552" cy="131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3836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Milky Way">
            <a:extLst>
              <a:ext uri="{FF2B5EF4-FFF2-40B4-BE49-F238E27FC236}">
                <a16:creationId xmlns:a16="http://schemas.microsoft.com/office/drawing/2014/main" id="{64389BDD-8E68-5345-BF7A-F0D5D5AE9E0F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266F6FC9-5AFF-DE41-977E-D04EFD6A8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555" y="1247193"/>
            <a:ext cx="7289083" cy="393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62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4922 0.24861" pathEditMode="relative" ptsTypes="AA">
                                      <p:cBhvr>
                                        <p:cTn id="6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22 0.24861 L 0.24922 0.24861" pathEditMode="relative" ptsTypes="AA">
                                      <p:cBhvr>
                                        <p:cTn id="11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4922 0.24861 L 0.24922 -0.13188" pathEditMode="relative" ptsTypes="AA">
                                      <p:cBhvr>
                                        <p:cTn id="14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4922 -0.13188 L 0.05339 -0.24861" pathEditMode="relative" ptsTypes="AA">
                                      <p:cBhvr>
                                        <p:cTn id="17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5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5339 -0.24861 L -0.24922 -0.24861" pathEditMode="relative" ptsTypes="AA">
                                      <p:cBhvr>
                                        <p:cTn id="20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00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22 -0.24861 L -0.24922 0.0855" pathEditMode="relative" ptsTypes="AA">
                                      <p:cBhvr>
                                        <p:cTn id="23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5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22 0.0855 L 0.15202 -0.06333" pathEditMode="relative" ptsTypes="AA">
                                      <p:cBhvr>
                                        <p:cTn id="26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400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15202 -0.06333 L -0.03409 0.1521" pathEditMode="relative" ptsTypes="AA">
                                      <p:cBhvr>
                                        <p:cTn id="29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3409 0.1521 L 0 0" pathEditMode="relative" ptsTypes="AA">
                                      <p:cBhvr>
                                        <p:cTn id="32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34" dur="3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10000"/>
                            </p:stCondLst>
                            <p:childTnLst>
                              <p:par>
                                <p:cTn id="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3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View of desert landscape of Mars">
            <a:extLst>
              <a:ext uri="{FF2B5EF4-FFF2-40B4-BE49-F238E27FC236}">
                <a16:creationId xmlns:a16="http://schemas.microsoft.com/office/drawing/2014/main" id="{0F108133-45C2-374A-9871-6B0E8B94DE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" y="0"/>
            <a:ext cx="1219155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EB8738-A82C-8441-9665-1A896DB3BF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26" t="4782" r="3001" b="56223"/>
          <a:stretch/>
        </p:blipFill>
        <p:spPr>
          <a:xfrm>
            <a:off x="2969340" y="2020528"/>
            <a:ext cx="6253316" cy="40263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8A74B4-7E68-8D44-994E-A27E9D8D9FA2}"/>
              </a:ext>
            </a:extLst>
          </p:cNvPr>
          <p:cNvSpPr txBox="1"/>
          <p:nvPr/>
        </p:nvSpPr>
        <p:spPr>
          <a:xfrm>
            <a:off x="1650166" y="164830"/>
            <a:ext cx="8547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Movement 1 of The Planets Suite, </a:t>
            </a:r>
            <a:r>
              <a:rPr lang="en-US" b="1" dirty="0"/>
              <a:t>Mars, the Bringer of War</a:t>
            </a:r>
            <a:r>
              <a:rPr lang="en-US" dirty="0"/>
              <a:t>, is based around an </a:t>
            </a:r>
            <a:r>
              <a:rPr lang="en-US" b="1" dirty="0"/>
              <a:t>ostinato.</a:t>
            </a:r>
          </a:p>
          <a:p>
            <a:r>
              <a:rPr lang="en-US" dirty="0"/>
              <a:t>Can you remember what </a:t>
            </a:r>
            <a:r>
              <a:rPr lang="en-US" b="1" dirty="0"/>
              <a:t>ostinato</a:t>
            </a:r>
            <a:r>
              <a:rPr lang="en-US" dirty="0"/>
              <a:t> means?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401ABE-1577-2B41-B224-A166903A39CC}"/>
              </a:ext>
            </a:extLst>
          </p:cNvPr>
          <p:cNvSpPr txBox="1"/>
          <p:nvPr/>
        </p:nvSpPr>
        <p:spPr>
          <a:xfrm>
            <a:off x="163286" y="886201"/>
            <a:ext cx="118708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Practice the Mars ostinato pattern with the words and percussion track.  </a:t>
            </a:r>
          </a:p>
          <a:p>
            <a:r>
              <a:rPr lang="en-US" dirty="0"/>
              <a:t>Can you tap this pattern using the first two fingers of one hand on the palm of your other hand whilst you repeat the words?</a:t>
            </a:r>
          </a:p>
          <a:p>
            <a:r>
              <a:rPr lang="en-US" dirty="0"/>
              <a:t>Can you keep tapping the pattern whilst you only say the words in your head, not out loud?</a:t>
            </a:r>
          </a:p>
        </p:txBody>
      </p:sp>
      <p:pic>
        <p:nvPicPr>
          <p:cNvPr id="6" name="Mars ostinato.wav" descr="Mars ostinato.wav">
            <a:hlinkClick r:id="" action="ppaction://media"/>
            <a:extLst>
              <a:ext uri="{FF2B5EF4-FFF2-40B4-BE49-F238E27FC236}">
                <a16:creationId xmlns:a16="http://schemas.microsoft.com/office/drawing/2014/main" id="{22649ECE-615B-7143-84CC-2760A9FDC8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V="1">
            <a:off x="1029109" y="5427405"/>
            <a:ext cx="812800" cy="796412"/>
          </a:xfrm>
          <a:prstGeom prst="rect">
            <a:avLst/>
          </a:prstGeom>
        </p:spPr>
      </p:pic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662B95CE-5760-8946-8803-8186773881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3669" y="5693070"/>
            <a:ext cx="2558103" cy="138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91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15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View of desert landscape of Mars">
            <a:extLst>
              <a:ext uri="{FF2B5EF4-FFF2-40B4-BE49-F238E27FC236}">
                <a16:creationId xmlns:a16="http://schemas.microsoft.com/office/drawing/2014/main" id="{0F108133-45C2-374A-9871-6B0E8B94D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" y="0"/>
            <a:ext cx="1219155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401ABE-1577-2B41-B224-A166903A39CC}"/>
              </a:ext>
            </a:extLst>
          </p:cNvPr>
          <p:cNvSpPr txBox="1"/>
          <p:nvPr/>
        </p:nvSpPr>
        <p:spPr>
          <a:xfrm>
            <a:off x="571500" y="755076"/>
            <a:ext cx="11870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Now test out your ostinato skills along with the National Youth Orchestra!</a:t>
            </a:r>
          </a:p>
        </p:txBody>
      </p:sp>
      <p:pic>
        <p:nvPicPr>
          <p:cNvPr id="7" name="Online Media 2" descr="Proms 2016 - Gustav Holst - The Planets [Edward Gardner, National Youth Orchestra]">
            <a:hlinkClick r:id="" action="ppaction://media"/>
            <a:extLst>
              <a:ext uri="{FF2B5EF4-FFF2-40B4-BE49-F238E27FC236}">
                <a16:creationId xmlns:a16="http://schemas.microsoft.com/office/drawing/2014/main" id="{CE5F59E9-5609-EA46-9F94-2F79F1786F0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87260" y="1352285"/>
            <a:ext cx="8172025" cy="46171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D37864-8AD5-6F49-917A-71861BCAC6D4}"/>
              </a:ext>
            </a:extLst>
          </p:cNvPr>
          <p:cNvSpPr txBox="1"/>
          <p:nvPr/>
        </p:nvSpPr>
        <p:spPr>
          <a:xfrm>
            <a:off x="9895645" y="1398724"/>
            <a:ext cx="2159770" cy="4524315"/>
          </a:xfrm>
          <a:prstGeom prst="rect">
            <a:avLst/>
          </a:prstGeom>
          <a:gradFill flip="none" rotWithShape="1">
            <a:gsLst>
              <a:gs pos="0">
                <a:srgbClr val="F39C00">
                  <a:tint val="66000"/>
                  <a:satMod val="160000"/>
                </a:srgbClr>
              </a:gs>
              <a:gs pos="50000">
                <a:srgbClr val="F39C00">
                  <a:tint val="44500"/>
                  <a:satMod val="160000"/>
                </a:srgbClr>
              </a:gs>
              <a:gs pos="100000">
                <a:srgbClr val="F39C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400" dirty="0"/>
              <a:t>Here is a list of the first few </a:t>
            </a:r>
          </a:p>
          <a:p>
            <a:r>
              <a:rPr lang="en-US" sz="2400" dirty="0"/>
              <a:t>instruments we see close up:</a:t>
            </a:r>
          </a:p>
          <a:p>
            <a:endParaRPr lang="en-US" sz="2400" dirty="0"/>
          </a:p>
          <a:p>
            <a:r>
              <a:rPr lang="en-US" sz="2400" b="1" dirty="0"/>
              <a:t>Violin</a:t>
            </a:r>
          </a:p>
          <a:p>
            <a:r>
              <a:rPr lang="en-US" sz="2400" b="1" dirty="0"/>
              <a:t>Bassoon</a:t>
            </a:r>
          </a:p>
          <a:p>
            <a:r>
              <a:rPr lang="en-US" sz="2400" b="1" dirty="0"/>
              <a:t>Cello</a:t>
            </a:r>
          </a:p>
          <a:p>
            <a:r>
              <a:rPr lang="en-US" sz="2400" b="1" dirty="0"/>
              <a:t>French Horn</a:t>
            </a:r>
          </a:p>
          <a:p>
            <a:r>
              <a:rPr lang="en-US" sz="2400" b="1" dirty="0"/>
              <a:t>Harp</a:t>
            </a:r>
          </a:p>
          <a:p>
            <a:r>
              <a:rPr lang="en-US" sz="2400" b="1" dirty="0"/>
              <a:t>Trombone</a:t>
            </a:r>
          </a:p>
          <a:p>
            <a:r>
              <a:rPr lang="en-US" sz="2400" b="1" dirty="0"/>
              <a:t>Trumpet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E2E959-199E-404B-9995-64CDC4668A14}"/>
              </a:ext>
            </a:extLst>
          </p:cNvPr>
          <p:cNvSpPr txBox="1"/>
          <p:nvPr/>
        </p:nvSpPr>
        <p:spPr>
          <a:xfrm>
            <a:off x="12899571" y="68108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 descr="Logo&#10;&#10;Description automatically generated with medium confidence">
            <a:extLst>
              <a:ext uri="{FF2B5EF4-FFF2-40B4-BE49-F238E27FC236}">
                <a16:creationId xmlns:a16="http://schemas.microsoft.com/office/drawing/2014/main" id="{357BD319-2A55-D44B-8227-ABB2E4AEF3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3669" y="5693070"/>
            <a:ext cx="2558103" cy="138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890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Blurred orange and yellow lights">
            <a:extLst>
              <a:ext uri="{FF2B5EF4-FFF2-40B4-BE49-F238E27FC236}">
                <a16:creationId xmlns:a16="http://schemas.microsoft.com/office/drawing/2014/main" id="{D58D81A0-3F7A-7A47-B274-94B298ED3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picture containing chart&#10;&#10;Description automatically generated">
            <a:extLst>
              <a:ext uri="{FF2B5EF4-FFF2-40B4-BE49-F238E27FC236}">
                <a16:creationId xmlns:a16="http://schemas.microsoft.com/office/drawing/2014/main" id="{CA1DFEFF-2C8C-A748-81BC-BC36CF25E2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03" t="5233" r="6476"/>
          <a:stretch/>
        </p:blipFill>
        <p:spPr>
          <a:xfrm>
            <a:off x="5096691" y="1082478"/>
            <a:ext cx="5502729" cy="3547835"/>
          </a:xfrm>
          <a:prstGeom prst="rect">
            <a:avLst/>
          </a:prstGeom>
          <a:effectLst>
            <a:softEdge rad="103167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D345BAE-4519-6D47-8B88-D63970A9CF5E}"/>
              </a:ext>
            </a:extLst>
          </p:cNvPr>
          <p:cNvSpPr txBox="1"/>
          <p:nvPr/>
        </p:nvSpPr>
        <p:spPr>
          <a:xfrm>
            <a:off x="1094014" y="1020534"/>
            <a:ext cx="31024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Did you know that there are 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 sections </a:t>
            </a:r>
            <a:r>
              <a:rPr lang="en-US" sz="2400" b="1" dirty="0">
                <a:solidFill>
                  <a:schemeClr val="bg1"/>
                </a:solidFill>
              </a:rPr>
              <a:t>of different types of 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instruments</a:t>
            </a:r>
            <a:r>
              <a:rPr lang="en-US" sz="2400" b="1" dirty="0">
                <a:solidFill>
                  <a:schemeClr val="bg1"/>
                </a:solidFill>
              </a:rPr>
              <a:t> in an 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orchestra</a:t>
            </a:r>
            <a:r>
              <a:rPr lang="en-US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811588-A917-CD43-A16D-57B2DD45D3E9}"/>
              </a:ext>
            </a:extLst>
          </p:cNvPr>
          <p:cNvSpPr txBox="1"/>
          <p:nvPr/>
        </p:nvSpPr>
        <p:spPr>
          <a:xfrm>
            <a:off x="669472" y="3543062"/>
            <a:ext cx="33636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0D523"/>
                </a:solidFill>
              </a:rPr>
              <a:t>STRINGS</a:t>
            </a:r>
          </a:p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E16615"/>
                </a:solidFill>
              </a:rPr>
              <a:t>WOODWIND</a:t>
            </a:r>
          </a:p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04FC0F"/>
                </a:solidFill>
              </a:rPr>
              <a:t>BRASS</a:t>
            </a:r>
          </a:p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04FBE9"/>
                </a:solidFill>
              </a:rPr>
              <a:t>PERCUSSION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6064A2F-373B-3348-9EEB-BDC2F19BED2C}"/>
              </a:ext>
            </a:extLst>
          </p:cNvPr>
          <p:cNvSpPr txBox="1"/>
          <p:nvPr/>
        </p:nvSpPr>
        <p:spPr>
          <a:xfrm>
            <a:off x="5072745" y="627486"/>
            <a:ext cx="55506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Take a minute to look at the sections in this picture.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45A239-99F6-0D41-BE8F-8CD67FE83385}"/>
              </a:ext>
            </a:extLst>
          </p:cNvPr>
          <p:cNvSpPr txBox="1"/>
          <p:nvPr/>
        </p:nvSpPr>
        <p:spPr>
          <a:xfrm>
            <a:off x="4702629" y="5143500"/>
            <a:ext cx="60438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6A"/>
                </a:solidFill>
              </a:rPr>
              <a:t>What is the </a:t>
            </a:r>
            <a:r>
              <a:rPr lang="en-US" sz="2800" b="1" dirty="0">
                <a:solidFill>
                  <a:srgbClr val="FF006A"/>
                </a:solidFill>
              </a:rPr>
              <a:t>Conductor</a:t>
            </a:r>
            <a:r>
              <a:rPr lang="en-US" sz="2400" b="1" dirty="0">
                <a:solidFill>
                  <a:srgbClr val="FF006A"/>
                </a:solidFill>
              </a:rPr>
              <a:t>’s job in an orchestra?</a:t>
            </a:r>
          </a:p>
          <a:p>
            <a:r>
              <a:rPr lang="en-US" sz="2400" b="1" dirty="0">
                <a:solidFill>
                  <a:srgbClr val="FF006A"/>
                </a:solidFill>
              </a:rPr>
              <a:t>The stick they use is called a </a:t>
            </a:r>
            <a:r>
              <a:rPr lang="en-US" sz="2800" b="1" dirty="0">
                <a:solidFill>
                  <a:srgbClr val="FF006A"/>
                </a:solidFill>
              </a:rPr>
              <a:t>baton</a:t>
            </a:r>
            <a:r>
              <a:rPr lang="en-US" sz="2400" b="1" dirty="0">
                <a:solidFill>
                  <a:srgbClr val="FF006A"/>
                </a:solidFill>
              </a:rPr>
              <a:t>.</a:t>
            </a:r>
          </a:p>
        </p:txBody>
      </p:sp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8FB281F1-9D67-2343-8596-5C36908352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3669" y="5693070"/>
            <a:ext cx="2558103" cy="138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9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Milky Way">
            <a:extLst>
              <a:ext uri="{FF2B5EF4-FFF2-40B4-BE49-F238E27FC236}">
                <a16:creationId xmlns:a16="http://schemas.microsoft.com/office/drawing/2014/main" id="{78BAB875-64C4-BF49-9709-FFE45E82AB2F}"/>
              </a:ext>
            </a:extLst>
          </p:cNvPr>
          <p:cNvPicPr preferRelativeResize="0"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022203-62AD-5044-8A3C-E8EB61CA48FA}"/>
              </a:ext>
            </a:extLst>
          </p:cNvPr>
          <p:cNvSpPr txBox="1"/>
          <p:nvPr/>
        </p:nvSpPr>
        <p:spPr>
          <a:xfrm>
            <a:off x="2776821" y="16663"/>
            <a:ext cx="6638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Let’s remind ourselves of the other 6 movements of the Planet Suite:</a:t>
            </a:r>
          </a:p>
          <a:p>
            <a:endParaRPr lang="en-US" dirty="0"/>
          </a:p>
        </p:txBody>
      </p:sp>
      <p:pic>
        <p:nvPicPr>
          <p:cNvPr id="11" name="Online Media 10" descr="Gustav Holst: The Planets - II. Venus, The Bringer of Peace">
            <a:hlinkClick r:id="" action="ppaction://media"/>
            <a:extLst>
              <a:ext uri="{FF2B5EF4-FFF2-40B4-BE49-F238E27FC236}">
                <a16:creationId xmlns:a16="http://schemas.microsoft.com/office/drawing/2014/main" id="{09EB9E5E-CB67-0A40-AEB2-95957EE7555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479879" y="1270889"/>
            <a:ext cx="2540000" cy="1905000"/>
          </a:xfrm>
          <a:prstGeom prst="rect">
            <a:avLst/>
          </a:prstGeom>
        </p:spPr>
      </p:pic>
      <p:pic>
        <p:nvPicPr>
          <p:cNvPr id="12" name="Online Media 11" descr="Gustav Holst: The Planets - III. Mercury, The Winged Messenger">
            <a:hlinkClick r:id="" action="ppaction://media"/>
            <a:extLst>
              <a:ext uri="{FF2B5EF4-FFF2-40B4-BE49-F238E27FC236}">
                <a16:creationId xmlns:a16="http://schemas.microsoft.com/office/drawing/2014/main" id="{7BA26DC7-A034-E54A-86F2-2BBCF6E7E20E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10"/>
          <a:stretch>
            <a:fillRect/>
          </a:stretch>
        </p:blipFill>
        <p:spPr>
          <a:xfrm>
            <a:off x="4419946" y="1270889"/>
            <a:ext cx="2540000" cy="1905000"/>
          </a:xfrm>
          <a:prstGeom prst="rect">
            <a:avLst/>
          </a:prstGeom>
        </p:spPr>
      </p:pic>
      <p:pic>
        <p:nvPicPr>
          <p:cNvPr id="14" name="Online Media 13" descr="Gustav Holst: The Planets - IV. Jupiter, The Bringer of Jollity">
            <a:hlinkClick r:id="" action="ppaction://media"/>
            <a:extLst>
              <a:ext uri="{FF2B5EF4-FFF2-40B4-BE49-F238E27FC236}">
                <a16:creationId xmlns:a16="http://schemas.microsoft.com/office/drawing/2014/main" id="{24200B13-EB50-8045-A7C7-44DA976223F4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11"/>
          <a:stretch>
            <a:fillRect/>
          </a:stretch>
        </p:blipFill>
        <p:spPr>
          <a:xfrm>
            <a:off x="8305425" y="1250999"/>
            <a:ext cx="2540000" cy="1905000"/>
          </a:xfrm>
          <a:prstGeom prst="rect">
            <a:avLst/>
          </a:prstGeom>
        </p:spPr>
      </p:pic>
      <p:pic>
        <p:nvPicPr>
          <p:cNvPr id="15" name="Online Media 14" descr="Gustav Holst: The Planets - V. Saturn, The Bringer of Old Age">
            <a:hlinkClick r:id="" action="ppaction://media"/>
            <a:extLst>
              <a:ext uri="{FF2B5EF4-FFF2-40B4-BE49-F238E27FC236}">
                <a16:creationId xmlns:a16="http://schemas.microsoft.com/office/drawing/2014/main" id="{80747C07-0D9D-E742-A723-C38E158FB32D}"/>
              </a:ext>
            </a:extLst>
          </p:cNvPr>
          <p:cNvPicPr>
            <a:picLocks noRot="1" noChangeAspect="1"/>
          </p:cNvPicPr>
          <p:nvPr>
            <a:videoFile r:link="rId4"/>
          </p:nvPr>
        </p:nvPicPr>
        <p:blipFill>
          <a:blip r:embed="rId12"/>
          <a:stretch>
            <a:fillRect/>
          </a:stretch>
        </p:blipFill>
        <p:spPr>
          <a:xfrm>
            <a:off x="1233715" y="4109356"/>
            <a:ext cx="2540000" cy="1905000"/>
          </a:xfrm>
          <a:prstGeom prst="rect">
            <a:avLst/>
          </a:prstGeom>
        </p:spPr>
      </p:pic>
      <p:pic>
        <p:nvPicPr>
          <p:cNvPr id="16" name="Online Media 15" descr="Gustav Holst: The Planets - VI. Uranus, The Magician">
            <a:hlinkClick r:id="" action="ppaction://media"/>
            <a:extLst>
              <a:ext uri="{FF2B5EF4-FFF2-40B4-BE49-F238E27FC236}">
                <a16:creationId xmlns:a16="http://schemas.microsoft.com/office/drawing/2014/main" id="{C25F4850-C95D-E042-A54F-29B0EFD3072D}"/>
              </a:ext>
            </a:extLst>
          </p:cNvPr>
          <p:cNvPicPr>
            <a:picLocks noRot="1" noChangeAspect="1"/>
          </p:cNvPicPr>
          <p:nvPr>
            <a:videoFile r:link="rId5"/>
          </p:nvPr>
        </p:nvPicPr>
        <p:blipFill>
          <a:blip r:embed="rId13"/>
          <a:stretch>
            <a:fillRect/>
          </a:stretch>
        </p:blipFill>
        <p:spPr>
          <a:xfrm>
            <a:off x="5190728" y="4121611"/>
            <a:ext cx="2540000" cy="1905000"/>
          </a:xfrm>
          <a:prstGeom prst="rect">
            <a:avLst/>
          </a:prstGeom>
        </p:spPr>
      </p:pic>
      <p:pic>
        <p:nvPicPr>
          <p:cNvPr id="17" name="Online Media 16" descr="Gustav Holst: The Planets - VII. Neptune, The Mystic">
            <a:hlinkClick r:id="" action="ppaction://media"/>
            <a:extLst>
              <a:ext uri="{FF2B5EF4-FFF2-40B4-BE49-F238E27FC236}">
                <a16:creationId xmlns:a16="http://schemas.microsoft.com/office/drawing/2014/main" id="{7F5857FA-1CEB-E240-9BAF-01692842B407}"/>
              </a:ext>
            </a:extLst>
          </p:cNvPr>
          <p:cNvPicPr>
            <a:picLocks noRot="1" noChangeAspect="1"/>
          </p:cNvPicPr>
          <p:nvPr>
            <a:videoFile r:link="rId6"/>
          </p:nvPr>
        </p:nvPicPr>
        <p:blipFill>
          <a:blip r:embed="rId14"/>
          <a:stretch>
            <a:fillRect/>
          </a:stretch>
        </p:blipFill>
        <p:spPr>
          <a:xfrm>
            <a:off x="9090507" y="4109356"/>
            <a:ext cx="2540000" cy="1905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2CABDE0-E534-7948-9E61-73261E2AD7A7}"/>
              </a:ext>
            </a:extLst>
          </p:cNvPr>
          <p:cNvSpPr txBox="1"/>
          <p:nvPr/>
        </p:nvSpPr>
        <p:spPr>
          <a:xfrm>
            <a:off x="506246" y="603054"/>
            <a:ext cx="23739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Venus,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The Bringer of Peace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FD9AB1A-356F-EB47-961A-158A3E07FC27}"/>
              </a:ext>
            </a:extLst>
          </p:cNvPr>
          <p:cNvSpPr txBox="1"/>
          <p:nvPr/>
        </p:nvSpPr>
        <p:spPr>
          <a:xfrm>
            <a:off x="4327289" y="603054"/>
            <a:ext cx="26814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Mercury,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The Winged Messenger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61F135-CEC3-ED41-9451-00A7842EE18F}"/>
              </a:ext>
            </a:extLst>
          </p:cNvPr>
          <p:cNvSpPr txBox="1"/>
          <p:nvPr/>
        </p:nvSpPr>
        <p:spPr>
          <a:xfrm>
            <a:off x="8305425" y="524828"/>
            <a:ext cx="23684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Jupiter,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The Bringer of Jollity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A12325F-C358-4246-917A-B2C085E0ED71}"/>
              </a:ext>
            </a:extLst>
          </p:cNvPr>
          <p:cNvSpPr txBox="1"/>
          <p:nvPr/>
        </p:nvSpPr>
        <p:spPr>
          <a:xfrm>
            <a:off x="9619580" y="3445663"/>
            <a:ext cx="13391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Neptune,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The Mystic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490A05F-AAA0-5747-915B-0EBD1D4ECF0C}"/>
              </a:ext>
            </a:extLst>
          </p:cNvPr>
          <p:cNvSpPr txBox="1"/>
          <p:nvPr/>
        </p:nvSpPr>
        <p:spPr>
          <a:xfrm>
            <a:off x="1211887" y="3429841"/>
            <a:ext cx="25836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Saturn,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The Bringer of Old Age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C536CD7-E6DC-E64C-975F-FB569F0F7FF4}"/>
              </a:ext>
            </a:extLst>
          </p:cNvPr>
          <p:cNvSpPr txBox="1"/>
          <p:nvPr/>
        </p:nvSpPr>
        <p:spPr>
          <a:xfrm>
            <a:off x="5639760" y="3445663"/>
            <a:ext cx="16065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Uranus,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The Magician</a:t>
            </a:r>
          </a:p>
        </p:txBody>
      </p:sp>
      <p:pic>
        <p:nvPicPr>
          <p:cNvPr id="18" name="Picture 17" descr="Logo&#10;&#10;Description automatically generated with medium confidence">
            <a:extLst>
              <a:ext uri="{FF2B5EF4-FFF2-40B4-BE49-F238E27FC236}">
                <a16:creationId xmlns:a16="http://schemas.microsoft.com/office/drawing/2014/main" id="{B5AD79A0-2CCD-D846-805D-A9ABF8EC577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33669" y="5693070"/>
            <a:ext cx="2558103" cy="138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562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fish&#10;&#10;Description automatically generated with low confidence">
            <a:extLst>
              <a:ext uri="{FF2B5EF4-FFF2-40B4-BE49-F238E27FC236}">
                <a16:creationId xmlns:a16="http://schemas.microsoft.com/office/drawing/2014/main" id="{50A763F2-9A73-244D-B646-C28C77FE1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2D4621-9170-0941-ADF5-A2501E653FF9}"/>
              </a:ext>
            </a:extLst>
          </p:cNvPr>
          <p:cNvSpPr txBox="1"/>
          <p:nvPr/>
        </p:nvSpPr>
        <p:spPr>
          <a:xfrm>
            <a:off x="752322" y="68173"/>
            <a:ext cx="110165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Do you have a favourite movement of Holst’s Planet Suite yet?</a:t>
            </a:r>
          </a:p>
          <a:p>
            <a:pPr algn="ctr"/>
            <a:r>
              <a:rPr lang="en-US" sz="2400" b="1" dirty="0"/>
              <a:t>Mine is </a:t>
            </a:r>
            <a:r>
              <a:rPr lang="en-US" sz="2800" b="1" dirty="0"/>
              <a:t>Jupiter.</a:t>
            </a:r>
            <a:r>
              <a:rPr lang="en-US" sz="2400" b="1" dirty="0"/>
              <a:t>  Let’s watch the </a:t>
            </a:r>
            <a:r>
              <a:rPr lang="en-US" sz="2800" b="1" dirty="0"/>
              <a:t>BBC Symphony Orchestra </a:t>
            </a:r>
            <a:r>
              <a:rPr lang="en-US" sz="2400" b="1" dirty="0"/>
              <a:t>performing it.  </a:t>
            </a:r>
          </a:p>
          <a:p>
            <a:pPr algn="ctr"/>
            <a:r>
              <a:rPr lang="en-US" sz="2400" b="1" dirty="0"/>
              <a:t>The conductor is </a:t>
            </a:r>
            <a:r>
              <a:rPr lang="en-GB" sz="2800" b="1" dirty="0"/>
              <a:t>Susanna Mälkki.</a:t>
            </a:r>
          </a:p>
          <a:p>
            <a:pPr algn="ctr"/>
            <a:r>
              <a:rPr lang="en-GB" sz="2800" b="1" dirty="0"/>
              <a:t>Can you try conducting the orchestra yourself as you watch and listen?</a:t>
            </a:r>
            <a:endParaRPr lang="en-US" sz="2800" b="1" dirty="0"/>
          </a:p>
        </p:txBody>
      </p:sp>
      <p:pic>
        <p:nvPicPr>
          <p:cNvPr id="5" name="Online Media 4" descr="The Planets - IV. Jupiter, the Bringer of Jollity - Gustav Holst">
            <a:hlinkClick r:id="" action="ppaction://media"/>
            <a:extLst>
              <a:ext uri="{FF2B5EF4-FFF2-40B4-BE49-F238E27FC236}">
                <a16:creationId xmlns:a16="http://schemas.microsoft.com/office/drawing/2014/main" id="{632445F4-E805-4B40-B240-4BAE54944C4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940376" y="1819248"/>
            <a:ext cx="8311243" cy="4695853"/>
          </a:xfrm>
          <a:prstGeom prst="rect">
            <a:avLst/>
          </a:prstGeom>
        </p:spPr>
      </p:pic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6B8EC18A-3A81-0E42-8B98-BF41115B5F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2758" y="5646826"/>
            <a:ext cx="2558103" cy="138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9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fish&#10;&#10;Description automatically generated with low confidence">
            <a:extLst>
              <a:ext uri="{FF2B5EF4-FFF2-40B4-BE49-F238E27FC236}">
                <a16:creationId xmlns:a16="http://schemas.microsoft.com/office/drawing/2014/main" id="{ADC722D9-37B6-6447-89B8-AA52FBB5B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47A432-7804-B444-A3B3-31A2931E721B}"/>
              </a:ext>
            </a:extLst>
          </p:cNvPr>
          <p:cNvSpPr txBox="1"/>
          <p:nvPr/>
        </p:nvSpPr>
        <p:spPr>
          <a:xfrm>
            <a:off x="1240536" y="244436"/>
            <a:ext cx="971092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Jupiter has a beautiful, slower, song-like part in the middle of it (at around 3.00 minutes).</a:t>
            </a:r>
          </a:p>
          <a:p>
            <a:pPr algn="ctr"/>
            <a:r>
              <a:rPr lang="en-US" sz="2000" b="1" dirty="0"/>
              <a:t>You might have heard it somewhere before.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5A9B1A-4C5D-2C40-907E-3B88AD25F198}"/>
              </a:ext>
            </a:extLst>
          </p:cNvPr>
          <p:cNvSpPr txBox="1"/>
          <p:nvPr/>
        </p:nvSpPr>
        <p:spPr>
          <a:xfrm>
            <a:off x="762168" y="1196757"/>
            <a:ext cx="1066766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Here are some music students from Berklee College in America performing that part in a flash mob!</a:t>
            </a:r>
          </a:p>
        </p:txBody>
      </p:sp>
      <p:pic>
        <p:nvPicPr>
          <p:cNvPr id="7" name="Online Media 6" descr="Flash Mob - Gustav Holst - The Planets: Jupiter (Berklee Contemporary Symphony Orchestra)">
            <a:hlinkClick r:id="" action="ppaction://media"/>
            <a:extLst>
              <a:ext uri="{FF2B5EF4-FFF2-40B4-BE49-F238E27FC236}">
                <a16:creationId xmlns:a16="http://schemas.microsoft.com/office/drawing/2014/main" id="{2C64F731-83C9-174D-8CC5-D84AF9E9017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184917" y="1841302"/>
            <a:ext cx="7822166" cy="4419524"/>
          </a:xfrm>
          <a:prstGeom prst="rect">
            <a:avLst/>
          </a:prstGeom>
        </p:spPr>
      </p:pic>
      <p:pic>
        <p:nvPicPr>
          <p:cNvPr id="9" name="Picture 8" descr="Logo&#10;&#10;Description automatically generated with medium confidence">
            <a:extLst>
              <a:ext uri="{FF2B5EF4-FFF2-40B4-BE49-F238E27FC236}">
                <a16:creationId xmlns:a16="http://schemas.microsoft.com/office/drawing/2014/main" id="{905598EE-127B-E840-B2E5-9DBF69F8CD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2758" y="5646826"/>
            <a:ext cx="2558103" cy="138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99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Milky Way">
            <a:hlinkClick r:id="rId2"/>
            <a:extLst>
              <a:ext uri="{FF2B5EF4-FFF2-40B4-BE49-F238E27FC236}">
                <a16:creationId xmlns:a16="http://schemas.microsoft.com/office/drawing/2014/main" id="{1EA6589C-B92D-2A43-AD5A-63D2F6D2DBEF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9EE730-289C-0146-85AB-DC82B5650896}"/>
              </a:ext>
            </a:extLst>
          </p:cNvPr>
          <p:cNvSpPr txBox="1"/>
          <p:nvPr/>
        </p:nvSpPr>
        <p:spPr>
          <a:xfrm flipH="1">
            <a:off x="1049437" y="929670"/>
            <a:ext cx="10093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Did you know…….</a:t>
            </a:r>
          </a:p>
          <a:p>
            <a:r>
              <a:rPr lang="en-US" sz="2400" dirty="0">
                <a:solidFill>
                  <a:schemeClr val="bg1"/>
                </a:solidFill>
              </a:rPr>
              <a:t>The planets Mars and Jupiter have both been the subject of space exploration by NASA.</a:t>
            </a:r>
          </a:p>
        </p:txBody>
      </p:sp>
      <p:sp>
        <p:nvSpPr>
          <p:cNvPr id="4" name="TextBox 3">
            <a:hlinkClick r:id="rId2"/>
            <a:extLst>
              <a:ext uri="{FF2B5EF4-FFF2-40B4-BE49-F238E27FC236}">
                <a16:creationId xmlns:a16="http://schemas.microsoft.com/office/drawing/2014/main" id="{B00D43F3-8312-8843-842A-65794FC40BCC}"/>
              </a:ext>
            </a:extLst>
          </p:cNvPr>
          <p:cNvSpPr txBox="1"/>
          <p:nvPr/>
        </p:nvSpPr>
        <p:spPr>
          <a:xfrm>
            <a:off x="914400" y="2693506"/>
            <a:ext cx="4995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Explore this link to watch some short films about the Juno spacecraft mission to Jupiter.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www.missionjuno.swri.edu</a:t>
            </a:r>
            <a:r>
              <a:rPr lang="en-US" dirty="0">
                <a:solidFill>
                  <a:schemeClr val="bg1"/>
                </a:solidFill>
              </a:rPr>
              <a:t>/origin/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97F518-732A-5744-9A61-7F1D3008CDA5}"/>
              </a:ext>
            </a:extLst>
          </p:cNvPr>
          <p:cNvSpPr txBox="1"/>
          <p:nvPr/>
        </p:nvSpPr>
        <p:spPr>
          <a:xfrm>
            <a:off x="5909798" y="4287196"/>
            <a:ext cx="4995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Explore this link to find out about the 2020 Mars rover, Perseverance, and its helicopter, Ingenuity.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mars.nasa.gov</a:t>
            </a:r>
            <a:r>
              <a:rPr lang="en-US" dirty="0">
                <a:solidFill>
                  <a:schemeClr val="bg1"/>
                </a:solidFill>
              </a:rPr>
              <a:t>/mars2020/</a:t>
            </a:r>
          </a:p>
        </p:txBody>
      </p:sp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C438C1C9-A266-4D49-A54A-E2DDAA5DE9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2758" y="5646826"/>
            <a:ext cx="2558103" cy="138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2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mountain, nature&#10;&#10;Description automatically generated">
            <a:extLst>
              <a:ext uri="{FF2B5EF4-FFF2-40B4-BE49-F238E27FC236}">
                <a16:creationId xmlns:a16="http://schemas.microsoft.com/office/drawing/2014/main" id="{B6E6228F-1F1E-294B-9EBB-6B507F505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8653"/>
            <a:ext cx="12192000" cy="47006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4A091E-9718-5245-B400-4D172FC4B941}"/>
              </a:ext>
            </a:extLst>
          </p:cNvPr>
          <p:cNvSpPr txBox="1"/>
          <p:nvPr/>
        </p:nvSpPr>
        <p:spPr>
          <a:xfrm>
            <a:off x="2523744" y="331737"/>
            <a:ext cx="6855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Which planets do you think we can see in the sky in these two pictures?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A816B8-B1D6-8E41-B3C1-2D7DEBEFB3F3}"/>
              </a:ext>
            </a:extLst>
          </p:cNvPr>
          <p:cNvSpPr txBox="1"/>
          <p:nvPr/>
        </p:nvSpPr>
        <p:spPr>
          <a:xfrm>
            <a:off x="1261870" y="5810841"/>
            <a:ext cx="4462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left picture is Earth from Mars!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89D027-C14E-7E4B-A680-98BA7D5225D7}"/>
              </a:ext>
            </a:extLst>
          </p:cNvPr>
          <p:cNvSpPr txBox="1"/>
          <p:nvPr/>
        </p:nvSpPr>
        <p:spPr>
          <a:xfrm>
            <a:off x="7309106" y="5819580"/>
            <a:ext cx="3767328" cy="3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right picture is Mars from Earth!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133BB4-6350-A64D-ADBB-411B2382A5DB}"/>
              </a:ext>
            </a:extLst>
          </p:cNvPr>
          <p:cNvSpPr txBox="1"/>
          <p:nvPr/>
        </p:nvSpPr>
        <p:spPr>
          <a:xfrm>
            <a:off x="0" y="6581001"/>
            <a:ext cx="7735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Source: </a:t>
            </a:r>
            <a:r>
              <a:rPr lang="en-GB" sz="1200" dirty="0"/>
              <a:t>Mars: NASA/JPL-Caltech/MSSS/TAMU | Earth: Bill Dunford</a:t>
            </a:r>
            <a:endParaRPr lang="en-US" sz="1200" dirty="0"/>
          </a:p>
        </p:txBody>
      </p:sp>
      <p:pic>
        <p:nvPicPr>
          <p:cNvPr id="10" name="Content Placeholder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7093E20C-C54F-8248-984F-EA79ABF35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9180" y="-288574"/>
            <a:ext cx="2092820" cy="113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60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1C28A-C31C-BF43-9A05-A799EBAE8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591799"/>
            <a:ext cx="3932237" cy="1291773"/>
          </a:xfrm>
        </p:spPr>
        <p:txBody>
          <a:bodyPr anchor="ctr">
            <a:normAutofit/>
          </a:bodyPr>
          <a:lstStyle/>
          <a:p>
            <a:pPr algn="just"/>
            <a:r>
              <a:rPr lang="en-US" sz="4800" b="1" dirty="0">
                <a:ln w="12700">
                  <a:solidFill>
                    <a:schemeClr val="accent1"/>
                  </a:solidFill>
                  <a:prstDash val="solid"/>
                </a:ln>
                <a:pattFill prst="solidDmnd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Did you like it?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CD7F41-3EB3-024E-AF0E-3B0D3EB6AF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8151" y="2216166"/>
            <a:ext cx="3932237" cy="380365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  <a:p>
            <a:r>
              <a:rPr lang="en-US" sz="2000" dirty="0"/>
              <a:t>What do you think it could have been describing?</a:t>
            </a:r>
          </a:p>
          <a:p>
            <a:endParaRPr lang="en-US" sz="2000" dirty="0"/>
          </a:p>
          <a:p>
            <a:r>
              <a:rPr lang="en-US" sz="2000" dirty="0"/>
              <a:t>What did you like or dislike about it?</a:t>
            </a:r>
          </a:p>
          <a:p>
            <a:endParaRPr lang="en-US" sz="2000" dirty="0"/>
          </a:p>
          <a:p>
            <a:r>
              <a:rPr lang="en-US" sz="2000" dirty="0"/>
              <a:t>How did the music make you feel?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79C988-6750-0243-A56A-47A6EEDD9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580571"/>
            <a:ext cx="6172200" cy="582022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The music is from </a:t>
            </a:r>
            <a:r>
              <a:rPr lang="en-US" sz="3900" b="1" dirty="0"/>
              <a:t>The Planet Suite </a:t>
            </a:r>
            <a:r>
              <a:rPr lang="en-US" dirty="0"/>
              <a:t>by a composer called </a:t>
            </a:r>
            <a:r>
              <a:rPr lang="en-US" sz="3900" b="1" dirty="0"/>
              <a:t>Gustav Holst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                        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>
              <a:ln w="57150">
                <a:solidFill>
                  <a:schemeClr val="tx1"/>
                </a:solidFill>
              </a:ln>
            </a:endParaRPr>
          </a:p>
          <a:p>
            <a:pPr marL="0" indent="0">
              <a:buNone/>
            </a:pPr>
            <a:r>
              <a:rPr lang="en-US" dirty="0"/>
              <a:t>You were listening to number</a:t>
            </a:r>
            <a:r>
              <a:rPr lang="en-US" b="1" dirty="0">
                <a:ln w="12700">
                  <a:solidFill>
                    <a:srgbClr val="FF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3900" b="1" dirty="0">
                <a:ln w="12700">
                  <a:solidFill>
                    <a:srgbClr val="FF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1 </a:t>
            </a:r>
            <a:r>
              <a:rPr lang="en-US" dirty="0"/>
              <a:t>of </a:t>
            </a:r>
            <a:r>
              <a:rPr lang="en-US" sz="3900" b="1" dirty="0">
                <a:ln w="12700">
                  <a:solidFill>
                    <a:srgbClr val="FF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7</a:t>
            </a:r>
            <a:r>
              <a:rPr lang="en-US" dirty="0"/>
              <a:t> pieces, or </a:t>
            </a:r>
            <a:r>
              <a:rPr lang="en-US" b="1" dirty="0"/>
              <a:t>movements</a:t>
            </a:r>
            <a:r>
              <a:rPr lang="en-US" dirty="0"/>
              <a:t>, which make up the whole Suite.</a:t>
            </a:r>
          </a:p>
          <a:p>
            <a:pPr marL="0" indent="0">
              <a:buNone/>
            </a:pPr>
            <a:endParaRPr lang="en-US" dirty="0">
              <a:ln>
                <a:solidFill>
                  <a:srgbClr val="C00000"/>
                </a:solidFill>
              </a:ln>
            </a:endParaRPr>
          </a:p>
          <a:p>
            <a:pPr marL="0" indent="0">
              <a:buNone/>
            </a:pPr>
            <a:r>
              <a:rPr lang="en-US" dirty="0"/>
              <a:t>The one you listened to was called </a:t>
            </a:r>
            <a:r>
              <a:rPr lang="en-US" sz="3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16615"/>
                </a:solidFill>
              </a:rPr>
              <a:t>Mars, the Bringer of War</a:t>
            </a:r>
            <a:r>
              <a:rPr lang="en-US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E6D8EF-F98F-6847-85F8-61B5834090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791" y="1684077"/>
            <a:ext cx="2335213" cy="1744923"/>
          </a:xfrm>
          <a:prstGeom prst="rect">
            <a:avLst/>
          </a:prstGeom>
        </p:spPr>
      </p:pic>
      <p:pic>
        <p:nvPicPr>
          <p:cNvPr id="7" name="Content Placeholder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C9DCBE80-A84D-7A4C-A6AC-1B24F68481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3448" y="5741796"/>
            <a:ext cx="2438552" cy="13180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7356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4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Closed red theater curtains">
            <a:extLst>
              <a:ext uri="{FF2B5EF4-FFF2-40B4-BE49-F238E27FC236}">
                <a16:creationId xmlns:a16="http://schemas.microsoft.com/office/drawing/2014/main" id="{7BE3E9B9-1DF1-BC40-BF12-44AC6862B8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C762C52-DC21-8048-AC6C-7E7670BD34E7}"/>
              </a:ext>
            </a:extLst>
          </p:cNvPr>
          <p:cNvSpPr txBox="1"/>
          <p:nvPr/>
        </p:nvSpPr>
        <p:spPr>
          <a:xfrm>
            <a:off x="-233429" y="1280855"/>
            <a:ext cx="1265885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Time to practice Reaching For The Stars for </a:t>
            </a:r>
          </a:p>
          <a:p>
            <a:pPr algn="ctr"/>
            <a:r>
              <a:rPr lang="en-GB" sz="4800" b="1" dirty="0">
                <a:solidFill>
                  <a:schemeClr val="bg1"/>
                </a:solidFill>
              </a:rPr>
              <a:t>The Planets LIVE! </a:t>
            </a:r>
          </a:p>
          <a:p>
            <a:pPr algn="ctr"/>
            <a:r>
              <a:rPr lang="en-GB" sz="3200" b="1" dirty="0">
                <a:solidFill>
                  <a:schemeClr val="bg1"/>
                </a:solidFill>
              </a:rPr>
              <a:t>Thursday 17th March 2022 </a:t>
            </a:r>
          </a:p>
          <a:p>
            <a:pPr algn="ctr"/>
            <a:r>
              <a:rPr lang="en-GB" sz="3200" b="1" dirty="0">
                <a:solidFill>
                  <a:schemeClr val="bg1"/>
                </a:solidFill>
              </a:rPr>
              <a:t>at the </a:t>
            </a:r>
          </a:p>
          <a:p>
            <a:pPr algn="ctr"/>
            <a:r>
              <a:rPr lang="en-GB" sz="3200" b="1" dirty="0">
                <a:solidFill>
                  <a:schemeClr val="bg1"/>
                </a:solidFill>
              </a:rPr>
              <a:t>Albert Hall, Nottingham</a:t>
            </a:r>
          </a:p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35" name="Theatre Applause 2 - QuickSounds.com.mp3" descr="Theatre Applause 2 - QuickSounds.com.mp3">
            <a:hlinkClick r:id="" action="ppaction://media"/>
            <a:extLst>
              <a:ext uri="{FF2B5EF4-FFF2-40B4-BE49-F238E27FC236}">
                <a16:creationId xmlns:a16="http://schemas.microsoft.com/office/drawing/2014/main" id="{E4EA0544-82DD-DE47-B550-3EF8774FA88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B91CEF2B-A5B3-B248-A1B6-9B3CDAC9A2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33669" y="5693070"/>
            <a:ext cx="2558103" cy="13826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633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repeatCount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12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96629A-C8D7-8849-B18C-4479596509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2451" b="54624"/>
          <a:stretch/>
        </p:blipFill>
        <p:spPr>
          <a:xfrm>
            <a:off x="296804" y="147482"/>
            <a:ext cx="5647344" cy="53684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0DF214-F735-E644-95C4-FEF95E25783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4301" r="13154"/>
          <a:stretch/>
        </p:blipFill>
        <p:spPr>
          <a:xfrm>
            <a:off x="5265175" y="846880"/>
            <a:ext cx="7321903" cy="6645301"/>
          </a:xfrm>
          <a:prstGeom prst="rect">
            <a:avLst/>
          </a:prstGeom>
        </p:spPr>
      </p:pic>
      <p:pic>
        <p:nvPicPr>
          <p:cNvPr id="6" name="Reaching_For_The_Stars_Performance_Track.m4a" descr="Reaching_For_The_Stars_Performance_Track.m4a">
            <a:hlinkClick r:id="" action="ppaction://media"/>
            <a:extLst>
              <a:ext uri="{FF2B5EF4-FFF2-40B4-BE49-F238E27FC236}">
                <a16:creationId xmlns:a16="http://schemas.microsoft.com/office/drawing/2014/main" id="{9F2B7130-1DB9-B845-B863-CF25849142B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6804" y="5109496"/>
            <a:ext cx="812800" cy="812800"/>
          </a:xfrm>
          <a:prstGeom prst="rect">
            <a:avLst/>
          </a:prstGeom>
        </p:spPr>
      </p:pic>
      <p:pic>
        <p:nvPicPr>
          <p:cNvPr id="8" name="Content Placeholder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3C6A137C-4016-8A4F-AB83-D0B8AC7F46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3448" y="-276639"/>
            <a:ext cx="2438552" cy="13180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855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1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74D9C7-0BCC-7C4A-9639-BE57AB1577FD}"/>
              </a:ext>
            </a:extLst>
          </p:cNvPr>
          <p:cNvSpPr txBox="1"/>
          <p:nvPr/>
        </p:nvSpPr>
        <p:spPr>
          <a:xfrm>
            <a:off x="2041071" y="2122714"/>
            <a:ext cx="2207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End of Session 2</a:t>
            </a:r>
          </a:p>
        </p:txBody>
      </p:sp>
      <p:pic>
        <p:nvPicPr>
          <p:cNvPr id="3" name="Content Placeholder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5A0B2030-8D4C-4B44-89E5-8506002A8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448" y="5741796"/>
            <a:ext cx="2438552" cy="131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5096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Milky Way">
            <a:extLst>
              <a:ext uri="{FF2B5EF4-FFF2-40B4-BE49-F238E27FC236}">
                <a16:creationId xmlns:a16="http://schemas.microsoft.com/office/drawing/2014/main" id="{64389BDD-8E68-5345-BF7A-F0D5D5AE9E0F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2DEDFADD-8A55-4F4C-A520-460B99C93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555" y="1247193"/>
            <a:ext cx="7289083" cy="393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08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4922 0.24861" pathEditMode="relative" ptsTypes="AA">
                                      <p:cBhvr>
                                        <p:cTn id="6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22 0.24861 L 0.24922 0.24861" pathEditMode="relative" ptsTypes="AA">
                                      <p:cBhvr>
                                        <p:cTn id="11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4922 0.24861 L 0.24922 -0.13188" pathEditMode="relative" ptsTypes="AA">
                                      <p:cBhvr>
                                        <p:cTn id="14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4922 -0.13188 L 0.05339 -0.24861" pathEditMode="relative" ptsTypes="AA">
                                      <p:cBhvr>
                                        <p:cTn id="17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5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5339 -0.24861 L -0.24922 -0.24861" pathEditMode="relative" ptsTypes="AA">
                                      <p:cBhvr>
                                        <p:cTn id="20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00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22 -0.24861 L -0.24922 0.0855" pathEditMode="relative" ptsTypes="AA">
                                      <p:cBhvr>
                                        <p:cTn id="23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5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22 0.0855 L 0.15202 -0.06333" pathEditMode="relative" ptsTypes="AA">
                                      <p:cBhvr>
                                        <p:cTn id="26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400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15202 -0.06333 L -0.03409 0.1521" pathEditMode="relative" ptsTypes="AA">
                                      <p:cBhvr>
                                        <p:cTn id="29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3409 0.1521 L 0 0" pathEditMode="relative" ptsTypes="AA">
                                      <p:cBhvr>
                                        <p:cTn id="32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34" dur="3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10000"/>
                            </p:stCondLst>
                            <p:childTnLst>
                              <p:par>
                                <p:cTn id="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3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nline Media 5" descr="Episode 6: The Planets by Gustav Holst">
            <a:hlinkClick r:id="" action="ppaction://media"/>
            <a:extLst>
              <a:ext uri="{FF2B5EF4-FFF2-40B4-BE49-F238E27FC236}">
                <a16:creationId xmlns:a16="http://schemas.microsoft.com/office/drawing/2014/main" id="{3084A08E-6207-D44E-918B-3D249E48EE2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40610" y="539737"/>
            <a:ext cx="10310780" cy="58255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7B5975-D7BC-6744-A559-6B42B5BD5F1A}"/>
              </a:ext>
            </a:extLst>
          </p:cNvPr>
          <p:cNvSpPr txBox="1"/>
          <p:nvPr/>
        </p:nvSpPr>
        <p:spPr>
          <a:xfrm>
            <a:off x="1361370" y="144902"/>
            <a:ext cx="9351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Here is an animation to give you some more information about Gustav Holst and The Planet Suite.</a:t>
            </a:r>
          </a:p>
        </p:txBody>
      </p:sp>
      <p:pic>
        <p:nvPicPr>
          <p:cNvPr id="4" name="Content Placeholder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6651F183-E28B-1545-948D-DBA335A3B4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1856" y="6150797"/>
            <a:ext cx="1600144" cy="86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27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Milky Way">
            <a:extLst>
              <a:ext uri="{FF2B5EF4-FFF2-40B4-BE49-F238E27FC236}">
                <a16:creationId xmlns:a16="http://schemas.microsoft.com/office/drawing/2014/main" id="{64389BDD-8E68-5345-BF7A-F0D5D5AE9E0F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4A53F3-0D85-D14A-A4E3-1CEDC4A4B75D}"/>
              </a:ext>
            </a:extLst>
          </p:cNvPr>
          <p:cNvSpPr txBox="1"/>
          <p:nvPr/>
        </p:nvSpPr>
        <p:spPr>
          <a:xfrm>
            <a:off x="1469135" y="1166842"/>
            <a:ext cx="92537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On the next page you will find all the </a:t>
            </a:r>
            <a:r>
              <a:rPr lang="en-US" sz="2400" b="1" dirty="0">
                <a:solidFill>
                  <a:schemeClr val="bg1"/>
                </a:solidFill>
              </a:rPr>
              <a:t>movements</a:t>
            </a:r>
            <a:r>
              <a:rPr lang="en-US" sz="2400" dirty="0">
                <a:solidFill>
                  <a:schemeClr val="bg1"/>
                </a:solidFill>
              </a:rPr>
              <a:t> of </a:t>
            </a:r>
            <a:r>
              <a:rPr lang="en-US" sz="2400" b="1" dirty="0">
                <a:solidFill>
                  <a:schemeClr val="bg1"/>
                </a:solidFill>
              </a:rPr>
              <a:t>The Planets Suite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  <a:p>
            <a:r>
              <a:rPr lang="en-US" sz="2400" dirty="0">
                <a:solidFill>
                  <a:schemeClr val="bg1"/>
                </a:solidFill>
              </a:rPr>
              <a:t>As a class, pick </a:t>
            </a:r>
            <a:r>
              <a:rPr lang="en-US" sz="2400" b="1" dirty="0">
                <a:solidFill>
                  <a:schemeClr val="bg1"/>
                </a:solidFill>
              </a:rPr>
              <a:t>two movements </a:t>
            </a:r>
            <a:r>
              <a:rPr lang="en-US" sz="2400" dirty="0">
                <a:solidFill>
                  <a:schemeClr val="bg1"/>
                </a:solidFill>
              </a:rPr>
              <a:t>to listen to.</a:t>
            </a:r>
          </a:p>
          <a:p>
            <a:r>
              <a:rPr lang="en-US" sz="2400" dirty="0">
                <a:solidFill>
                  <a:schemeClr val="bg1"/>
                </a:solidFill>
              </a:rPr>
              <a:t>As you listen, draw two different pictures (one for each planet) that might describe the planet and the music you are listening to.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Some ideas for your pictures could be: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 A mix of different shapes or </a:t>
            </a:r>
            <a:r>
              <a:rPr lang="en-US" sz="2400" dirty="0" err="1">
                <a:solidFill>
                  <a:schemeClr val="bg1"/>
                </a:solidFill>
              </a:rPr>
              <a:t>colours</a:t>
            </a:r>
            <a:r>
              <a:rPr lang="en-US" sz="2400" dirty="0">
                <a:solidFill>
                  <a:schemeClr val="bg1"/>
                </a:solidFill>
              </a:rPr>
              <a:t> that represent the music</a:t>
            </a:r>
          </a:p>
          <a:p>
            <a:r>
              <a:rPr lang="en-US" sz="2400" dirty="0">
                <a:solidFill>
                  <a:schemeClr val="bg1"/>
                </a:solidFill>
              </a:rPr>
              <a:t>Circular (spherical) pictures like the shape of a planet</a:t>
            </a:r>
          </a:p>
          <a:p>
            <a:r>
              <a:rPr lang="en-US" sz="2400" dirty="0">
                <a:solidFill>
                  <a:schemeClr val="bg1"/>
                </a:solidFill>
              </a:rPr>
              <a:t>Drawings of alien plants or animals you might imagine living there</a:t>
            </a:r>
          </a:p>
          <a:p>
            <a:r>
              <a:rPr lang="en-US" sz="2400" dirty="0">
                <a:solidFill>
                  <a:schemeClr val="bg1"/>
                </a:solidFill>
              </a:rPr>
              <a:t>A drawing of the planet surface and sky (you could add moons too)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AABF365D-57BA-B940-B4C7-8CE3117FC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3669" y="5693070"/>
            <a:ext cx="2558103" cy="138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92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Milky Way">
            <a:extLst>
              <a:ext uri="{FF2B5EF4-FFF2-40B4-BE49-F238E27FC236}">
                <a16:creationId xmlns:a16="http://schemas.microsoft.com/office/drawing/2014/main" id="{78BAB875-64C4-BF49-9709-FFE45E82AB2F}"/>
              </a:ext>
            </a:extLst>
          </p:cNvPr>
          <p:cNvPicPr preferRelativeResize="0"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-2" y="21689"/>
            <a:ext cx="12192001" cy="6858000"/>
          </a:xfrm>
          <a:prstGeom prst="rect">
            <a:avLst/>
          </a:prstGeom>
        </p:spPr>
      </p:pic>
      <p:pic>
        <p:nvPicPr>
          <p:cNvPr id="11" name="Online Media 10" descr="Gustav Holst: The Planets - II. Venus, The Bringer of Peace">
            <a:hlinkClick r:id="" action="ppaction://media"/>
            <a:extLst>
              <a:ext uri="{FF2B5EF4-FFF2-40B4-BE49-F238E27FC236}">
                <a16:creationId xmlns:a16="http://schemas.microsoft.com/office/drawing/2014/main" id="{09EB9E5E-CB67-0A40-AEB2-95957EE7555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0"/>
          <a:stretch>
            <a:fillRect/>
          </a:stretch>
        </p:blipFill>
        <p:spPr>
          <a:xfrm>
            <a:off x="3789524" y="1270889"/>
            <a:ext cx="2561096" cy="1920822"/>
          </a:xfrm>
          <a:prstGeom prst="rect">
            <a:avLst/>
          </a:prstGeom>
        </p:spPr>
      </p:pic>
      <p:pic>
        <p:nvPicPr>
          <p:cNvPr id="12" name="Online Media 11" descr="Gustav Holst: The Planets - III. Mercury, The Winged Messenger">
            <a:hlinkClick r:id="" action="ppaction://media"/>
            <a:extLst>
              <a:ext uri="{FF2B5EF4-FFF2-40B4-BE49-F238E27FC236}">
                <a16:creationId xmlns:a16="http://schemas.microsoft.com/office/drawing/2014/main" id="{7BA26DC7-A034-E54A-86F2-2BBCF6E7E20E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11"/>
          <a:stretch>
            <a:fillRect/>
          </a:stretch>
        </p:blipFill>
        <p:spPr>
          <a:xfrm>
            <a:off x="6615545" y="1286711"/>
            <a:ext cx="2540000" cy="1905000"/>
          </a:xfrm>
          <a:prstGeom prst="rect">
            <a:avLst/>
          </a:prstGeom>
        </p:spPr>
      </p:pic>
      <p:pic>
        <p:nvPicPr>
          <p:cNvPr id="14" name="Online Media 13" descr="Gustav Holst: The Planets - IV. Jupiter, The Bringer of Jollity">
            <a:hlinkClick r:id="" action="ppaction://media"/>
            <a:extLst>
              <a:ext uri="{FF2B5EF4-FFF2-40B4-BE49-F238E27FC236}">
                <a16:creationId xmlns:a16="http://schemas.microsoft.com/office/drawing/2014/main" id="{24200B13-EB50-8045-A7C7-44DA976223F4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12"/>
          <a:stretch>
            <a:fillRect/>
          </a:stretch>
        </p:blipFill>
        <p:spPr>
          <a:xfrm>
            <a:off x="9403830" y="1270889"/>
            <a:ext cx="2540000" cy="1905000"/>
          </a:xfrm>
          <a:prstGeom prst="rect">
            <a:avLst/>
          </a:prstGeom>
        </p:spPr>
      </p:pic>
      <p:pic>
        <p:nvPicPr>
          <p:cNvPr id="15" name="Online Media 14" descr="Gustav Holst: The Planets - V. Saturn, The Bringer of Old Age">
            <a:hlinkClick r:id="" action="ppaction://media"/>
            <a:extLst>
              <a:ext uri="{FF2B5EF4-FFF2-40B4-BE49-F238E27FC236}">
                <a16:creationId xmlns:a16="http://schemas.microsoft.com/office/drawing/2014/main" id="{80747C07-0D9D-E742-A723-C38E158FB32D}"/>
              </a:ext>
            </a:extLst>
          </p:cNvPr>
          <p:cNvPicPr>
            <a:picLocks noRot="1" noChangeAspect="1"/>
          </p:cNvPicPr>
          <p:nvPr>
            <a:videoFile r:link="rId4"/>
          </p:nvPr>
        </p:nvPicPr>
        <p:blipFill>
          <a:blip r:embed="rId13"/>
          <a:stretch>
            <a:fillRect/>
          </a:stretch>
        </p:blipFill>
        <p:spPr>
          <a:xfrm>
            <a:off x="1233715" y="4109356"/>
            <a:ext cx="2540000" cy="1905000"/>
          </a:xfrm>
          <a:prstGeom prst="rect">
            <a:avLst/>
          </a:prstGeom>
        </p:spPr>
      </p:pic>
      <p:pic>
        <p:nvPicPr>
          <p:cNvPr id="16" name="Online Media 15" descr="Gustav Holst: The Planets - VI. Uranus, The Magician">
            <a:hlinkClick r:id="" action="ppaction://media"/>
            <a:extLst>
              <a:ext uri="{FF2B5EF4-FFF2-40B4-BE49-F238E27FC236}">
                <a16:creationId xmlns:a16="http://schemas.microsoft.com/office/drawing/2014/main" id="{C25F4850-C95D-E042-A54F-29B0EFD3072D}"/>
              </a:ext>
            </a:extLst>
          </p:cNvPr>
          <p:cNvPicPr>
            <a:picLocks noRot="1" noChangeAspect="1"/>
          </p:cNvPicPr>
          <p:nvPr>
            <a:videoFile r:link="rId5"/>
          </p:nvPr>
        </p:nvPicPr>
        <p:blipFill>
          <a:blip r:embed="rId14"/>
          <a:stretch>
            <a:fillRect/>
          </a:stretch>
        </p:blipFill>
        <p:spPr>
          <a:xfrm>
            <a:off x="5190728" y="4121611"/>
            <a:ext cx="2540000" cy="1905000"/>
          </a:xfrm>
          <a:prstGeom prst="rect">
            <a:avLst/>
          </a:prstGeom>
        </p:spPr>
      </p:pic>
      <p:pic>
        <p:nvPicPr>
          <p:cNvPr id="17" name="Online Media 16" descr="Gustav Holst: The Planets - VII. Neptune, The Mystic">
            <a:hlinkClick r:id="" action="ppaction://media"/>
            <a:extLst>
              <a:ext uri="{FF2B5EF4-FFF2-40B4-BE49-F238E27FC236}">
                <a16:creationId xmlns:a16="http://schemas.microsoft.com/office/drawing/2014/main" id="{7F5857FA-1CEB-E240-9BAF-01692842B407}"/>
              </a:ext>
            </a:extLst>
          </p:cNvPr>
          <p:cNvPicPr>
            <a:picLocks noRot="1" noChangeAspect="1"/>
          </p:cNvPicPr>
          <p:nvPr>
            <a:videoFile r:link="rId6"/>
          </p:nvPr>
        </p:nvPicPr>
        <p:blipFill>
          <a:blip r:embed="rId15"/>
          <a:stretch>
            <a:fillRect/>
          </a:stretch>
        </p:blipFill>
        <p:spPr>
          <a:xfrm>
            <a:off x="9090507" y="4109356"/>
            <a:ext cx="2540000" cy="1905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2CABDE0-E534-7948-9E61-73261E2AD7A7}"/>
              </a:ext>
            </a:extLst>
          </p:cNvPr>
          <p:cNvSpPr txBox="1"/>
          <p:nvPr/>
        </p:nvSpPr>
        <p:spPr>
          <a:xfrm>
            <a:off x="3897215" y="563003"/>
            <a:ext cx="23739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Venus,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The Bringer of Peace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FD9AB1A-356F-EB47-961A-158A3E07FC27}"/>
              </a:ext>
            </a:extLst>
          </p:cNvPr>
          <p:cNvSpPr txBox="1"/>
          <p:nvPr/>
        </p:nvSpPr>
        <p:spPr>
          <a:xfrm>
            <a:off x="6577809" y="563003"/>
            <a:ext cx="26814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Mercury,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The Winged Messenger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61F135-CEC3-ED41-9451-00A7842EE18F}"/>
              </a:ext>
            </a:extLst>
          </p:cNvPr>
          <p:cNvSpPr txBox="1"/>
          <p:nvPr/>
        </p:nvSpPr>
        <p:spPr>
          <a:xfrm>
            <a:off x="9362953" y="578825"/>
            <a:ext cx="23684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Jupiter,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The Bringer of Jollity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A12325F-C358-4246-917A-B2C085E0ED71}"/>
              </a:ext>
            </a:extLst>
          </p:cNvPr>
          <p:cNvSpPr txBox="1"/>
          <p:nvPr/>
        </p:nvSpPr>
        <p:spPr>
          <a:xfrm>
            <a:off x="9619580" y="3445663"/>
            <a:ext cx="13391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Neptune,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The Mystic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490A05F-AAA0-5747-915B-0EBD1D4ECF0C}"/>
              </a:ext>
            </a:extLst>
          </p:cNvPr>
          <p:cNvSpPr txBox="1"/>
          <p:nvPr/>
        </p:nvSpPr>
        <p:spPr>
          <a:xfrm>
            <a:off x="1211887" y="3429841"/>
            <a:ext cx="25836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Saturn,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The Bringer of Old Age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C536CD7-E6DC-E64C-975F-FB569F0F7FF4}"/>
              </a:ext>
            </a:extLst>
          </p:cNvPr>
          <p:cNvSpPr txBox="1"/>
          <p:nvPr/>
        </p:nvSpPr>
        <p:spPr>
          <a:xfrm>
            <a:off x="5639760" y="3445663"/>
            <a:ext cx="16065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Uranus,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The Magician</a:t>
            </a:r>
          </a:p>
        </p:txBody>
      </p:sp>
      <p:pic>
        <p:nvPicPr>
          <p:cNvPr id="4" name="Online Media 3" descr="Gustav Holst - Mars">
            <a:hlinkClick r:id="" action="ppaction://media"/>
            <a:extLst>
              <a:ext uri="{FF2B5EF4-FFF2-40B4-BE49-F238E27FC236}">
                <a16:creationId xmlns:a16="http://schemas.microsoft.com/office/drawing/2014/main" id="{65D96B68-6768-1449-9A60-7CCA98D9B8FE}"/>
              </a:ext>
            </a:extLst>
          </p:cNvPr>
          <p:cNvPicPr>
            <a:picLocks noRot="1" noChangeAspect="1"/>
          </p:cNvPicPr>
          <p:nvPr>
            <a:videoFile r:link="rId7"/>
          </p:nvPr>
        </p:nvPicPr>
        <p:blipFill>
          <a:blip r:embed="rId16"/>
          <a:stretch>
            <a:fillRect/>
          </a:stretch>
        </p:blipFill>
        <p:spPr>
          <a:xfrm>
            <a:off x="912670" y="1270889"/>
            <a:ext cx="2561096" cy="192082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232D370-96A1-7D4A-A4D9-334446248BBF}"/>
              </a:ext>
            </a:extLst>
          </p:cNvPr>
          <p:cNvSpPr txBox="1"/>
          <p:nvPr/>
        </p:nvSpPr>
        <p:spPr>
          <a:xfrm>
            <a:off x="1253260" y="605007"/>
            <a:ext cx="21891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Mars,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The Bringer of War</a:t>
            </a:r>
          </a:p>
        </p:txBody>
      </p:sp>
      <p:pic>
        <p:nvPicPr>
          <p:cNvPr id="20" name="Picture 19" descr="Logo&#10;&#10;Description automatically generated with medium confidence">
            <a:extLst>
              <a:ext uri="{FF2B5EF4-FFF2-40B4-BE49-F238E27FC236}">
                <a16:creationId xmlns:a16="http://schemas.microsoft.com/office/drawing/2014/main" id="{8EB982D4-1F59-C443-91A6-27D3BD77CB7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633669" y="5693070"/>
            <a:ext cx="2558103" cy="138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87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The Milky Way">
            <a:extLst>
              <a:ext uri="{FF2B5EF4-FFF2-40B4-BE49-F238E27FC236}">
                <a16:creationId xmlns:a16="http://schemas.microsoft.com/office/drawing/2014/main" id="{CDF41DA5-D57C-A14B-A782-D53264B5E011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B5AC88-E783-1A48-9401-E65953FEEC4B}"/>
              </a:ext>
            </a:extLst>
          </p:cNvPr>
          <p:cNvSpPr txBox="1"/>
          <p:nvPr/>
        </p:nvSpPr>
        <p:spPr>
          <a:xfrm>
            <a:off x="131156" y="321903"/>
            <a:ext cx="13070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Can you still remember the order of the planets from the sun?  Practice with the song!</a:t>
            </a:r>
          </a:p>
        </p:txBody>
      </p:sp>
      <p:pic>
        <p:nvPicPr>
          <p:cNvPr id="4" name="Picture 3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80AFEE38-027D-0D45-B349-B6F21F6F90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6071" y="1214455"/>
            <a:ext cx="4958573" cy="1952438"/>
          </a:xfrm>
          <a:prstGeom prst="rect">
            <a:avLst/>
          </a:prstGeom>
        </p:spPr>
      </p:pic>
      <p:pic>
        <p:nvPicPr>
          <p:cNvPr id="6" name="Online Media 5" descr="The Planets from My World: Space Songbook">
            <a:hlinkClick r:id="" action="ppaction://media"/>
            <a:extLst>
              <a:ext uri="{FF2B5EF4-FFF2-40B4-BE49-F238E27FC236}">
                <a16:creationId xmlns:a16="http://schemas.microsoft.com/office/drawing/2014/main" id="{95D4B417-0A17-7F49-9510-5E19052CBA7D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3160471" y="3429000"/>
            <a:ext cx="5871058" cy="3317148"/>
          </a:xfrm>
          <a:prstGeom prst="rect">
            <a:avLst/>
          </a:prstGeom>
        </p:spPr>
      </p:pic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2F8196C7-D913-F244-979C-91D0A79893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3669" y="5693070"/>
            <a:ext cx="2558103" cy="13826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915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Closed red theater curtains">
            <a:extLst>
              <a:ext uri="{FF2B5EF4-FFF2-40B4-BE49-F238E27FC236}">
                <a16:creationId xmlns:a16="http://schemas.microsoft.com/office/drawing/2014/main" id="{7BE3E9B9-1DF1-BC40-BF12-44AC6862B8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C762C52-DC21-8048-AC6C-7E7670BD34E7}"/>
              </a:ext>
            </a:extLst>
          </p:cNvPr>
          <p:cNvSpPr txBox="1"/>
          <p:nvPr/>
        </p:nvSpPr>
        <p:spPr>
          <a:xfrm>
            <a:off x="0" y="305068"/>
            <a:ext cx="121920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Not long now until we see you all for </a:t>
            </a:r>
          </a:p>
          <a:p>
            <a:pPr algn="ctr"/>
            <a:r>
              <a:rPr lang="en-GB" sz="4800" b="1" dirty="0">
                <a:solidFill>
                  <a:schemeClr val="bg1"/>
                </a:solidFill>
              </a:rPr>
              <a:t>The Planets LIVE! </a:t>
            </a:r>
          </a:p>
          <a:p>
            <a:pPr algn="ctr"/>
            <a:r>
              <a:rPr lang="en-GB" sz="3200" b="1" dirty="0">
                <a:solidFill>
                  <a:schemeClr val="bg1"/>
                </a:solidFill>
              </a:rPr>
              <a:t>Thursday 17th March 2022 </a:t>
            </a:r>
          </a:p>
          <a:p>
            <a:pPr algn="ctr"/>
            <a:r>
              <a:rPr lang="en-GB" sz="3200" b="1" dirty="0">
                <a:solidFill>
                  <a:schemeClr val="bg1"/>
                </a:solidFill>
              </a:rPr>
              <a:t>at the </a:t>
            </a:r>
          </a:p>
          <a:p>
            <a:pPr algn="ctr"/>
            <a:r>
              <a:rPr lang="en-GB" sz="3200" b="1" dirty="0">
                <a:solidFill>
                  <a:schemeClr val="bg1"/>
                </a:solidFill>
              </a:rPr>
              <a:t>Albert Hall, Nottingham</a:t>
            </a:r>
          </a:p>
          <a:p>
            <a:pPr algn="ctr"/>
            <a:endParaRPr lang="en-GB" sz="3200" b="1" dirty="0">
              <a:solidFill>
                <a:schemeClr val="bg1"/>
              </a:solidFill>
            </a:endParaRPr>
          </a:p>
          <a:p>
            <a:pPr algn="ctr"/>
            <a:r>
              <a:rPr lang="en-GB" sz="3200" b="1" dirty="0">
                <a:solidFill>
                  <a:schemeClr val="bg1"/>
                </a:solidFill>
              </a:rPr>
              <a:t>We hope you are as excited as we are!</a:t>
            </a:r>
          </a:p>
          <a:p>
            <a:pPr algn="ctr"/>
            <a:endParaRPr lang="en-GB" sz="3200" b="1" dirty="0">
              <a:solidFill>
                <a:schemeClr val="bg1"/>
              </a:solidFill>
            </a:endParaRPr>
          </a:p>
          <a:p>
            <a:pPr algn="ctr"/>
            <a:r>
              <a:rPr lang="en-GB" sz="3200" b="1" dirty="0">
                <a:solidFill>
                  <a:schemeClr val="bg1"/>
                </a:solidFill>
              </a:rPr>
              <a:t>REACHING FOR THE STARS</a:t>
            </a:r>
          </a:p>
          <a:p>
            <a:pPr algn="ctr"/>
            <a:r>
              <a:rPr lang="en-GB" sz="3200" b="1" dirty="0">
                <a:solidFill>
                  <a:schemeClr val="bg1"/>
                </a:solidFill>
              </a:rPr>
              <a:t>is on the next page for you to practice.</a:t>
            </a:r>
          </a:p>
          <a:p>
            <a:pPr algn="ctr"/>
            <a:endParaRPr lang="en-GB" sz="3200" b="1" dirty="0">
              <a:solidFill>
                <a:schemeClr val="bg1"/>
              </a:solidFill>
            </a:endParaRPr>
          </a:p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2" name="Large Crowd Applause Indoor - QuickSounds.com.mp3" descr="Large Crowd Applause Indoor - QuickSounds.com.mp3">
            <a:hlinkClick r:id="" action="ppaction://media"/>
            <a:extLst>
              <a:ext uri="{FF2B5EF4-FFF2-40B4-BE49-F238E27FC236}">
                <a16:creationId xmlns:a16="http://schemas.microsoft.com/office/drawing/2014/main" id="{5D40EBE9-F9BE-6E4F-8BCF-813735C9F47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7D4016B4-874D-564D-8DC0-40E34055DD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3669" y="5693070"/>
            <a:ext cx="2558103" cy="13826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180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96629A-C8D7-8849-B18C-4479596509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2451" b="54624"/>
          <a:stretch/>
        </p:blipFill>
        <p:spPr>
          <a:xfrm>
            <a:off x="296804" y="147482"/>
            <a:ext cx="5647344" cy="53684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0DF214-F735-E644-95C4-FEF95E25783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4301" r="13154"/>
          <a:stretch/>
        </p:blipFill>
        <p:spPr>
          <a:xfrm>
            <a:off x="5265175" y="846880"/>
            <a:ext cx="7321903" cy="6645301"/>
          </a:xfrm>
          <a:prstGeom prst="rect">
            <a:avLst/>
          </a:prstGeom>
        </p:spPr>
      </p:pic>
      <p:pic>
        <p:nvPicPr>
          <p:cNvPr id="6" name="Reaching_For_The_Stars_Performance_Track.m4a" descr="Reaching_For_The_Stars_Performance_Track.m4a">
            <a:hlinkClick r:id="" action="ppaction://media"/>
            <a:extLst>
              <a:ext uri="{FF2B5EF4-FFF2-40B4-BE49-F238E27FC236}">
                <a16:creationId xmlns:a16="http://schemas.microsoft.com/office/drawing/2014/main" id="{9F2B7130-1DB9-B845-B863-CF25849142B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6804" y="5109496"/>
            <a:ext cx="812800" cy="812800"/>
          </a:xfrm>
          <a:prstGeom prst="rect">
            <a:avLst/>
          </a:prstGeom>
        </p:spPr>
      </p:pic>
      <p:pic>
        <p:nvPicPr>
          <p:cNvPr id="7" name="Content Placeholder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4DD1C091-C96B-4B44-9145-335A4E9EC4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3448" y="-276639"/>
            <a:ext cx="2438552" cy="13180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764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1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938971-B1BF-8648-9883-C39ABED492B3}"/>
              </a:ext>
            </a:extLst>
          </p:cNvPr>
          <p:cNvSpPr txBox="1"/>
          <p:nvPr/>
        </p:nvSpPr>
        <p:spPr>
          <a:xfrm>
            <a:off x="1023633" y="120770"/>
            <a:ext cx="92992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Now watch some of this performance of ‘Mars’ by the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E16615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National Youth Orchestra of Great Britain</a:t>
            </a:r>
            <a:r>
              <a:rPr lang="en-US" sz="3200" dirty="0"/>
              <a:t>.</a:t>
            </a:r>
          </a:p>
        </p:txBody>
      </p:sp>
      <p:pic>
        <p:nvPicPr>
          <p:cNvPr id="3" name="Online Media 2" descr="Proms 2016 - Gustav Holst - The Planets [Edward Gardner, National Youth Orchestra]">
            <a:hlinkClick r:id="" action="ppaction://media"/>
            <a:extLst>
              <a:ext uri="{FF2B5EF4-FFF2-40B4-BE49-F238E27FC236}">
                <a16:creationId xmlns:a16="http://schemas.microsoft.com/office/drawing/2014/main" id="{466D29E4-CFC2-B14A-BC20-6F0302558A5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87260" y="1352285"/>
            <a:ext cx="8172025" cy="46171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71C184-2F11-1745-A890-C0B53C2725B8}"/>
              </a:ext>
            </a:extLst>
          </p:cNvPr>
          <p:cNvSpPr txBox="1"/>
          <p:nvPr/>
        </p:nvSpPr>
        <p:spPr>
          <a:xfrm>
            <a:off x="10179171" y="2145915"/>
            <a:ext cx="15182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you </a:t>
            </a:r>
          </a:p>
          <a:p>
            <a:r>
              <a:rPr lang="en-US" dirty="0"/>
              <a:t>name any of the</a:t>
            </a:r>
          </a:p>
          <a:p>
            <a:r>
              <a:rPr lang="en-US" dirty="0"/>
              <a:t>musical instruments being played?</a:t>
            </a:r>
          </a:p>
        </p:txBody>
      </p:sp>
      <p:pic>
        <p:nvPicPr>
          <p:cNvPr id="6" name="Content Placeholder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76D420EE-3FB2-A64E-A82F-2771E03B14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3448" y="5741796"/>
            <a:ext cx="2438552" cy="131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87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Milky Way">
            <a:extLst>
              <a:ext uri="{FF2B5EF4-FFF2-40B4-BE49-F238E27FC236}">
                <a16:creationId xmlns:a16="http://schemas.microsoft.com/office/drawing/2014/main" id="{64389BDD-8E68-5345-BF7A-F0D5D5AE9E0F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-229" y="0"/>
            <a:ext cx="12192001" cy="6858000"/>
          </a:xfrm>
          <a:prstGeom prst="rect">
            <a:avLst/>
          </a:prstGeom>
        </p:spPr>
      </p:pic>
      <p:pic>
        <p:nvPicPr>
          <p:cNvPr id="3" name="Online Media 2" descr="Holst's &quot;Jupiter&quot;">
            <a:hlinkClick r:id="" action="ppaction://media"/>
            <a:extLst>
              <a:ext uri="{FF2B5EF4-FFF2-40B4-BE49-F238E27FC236}">
                <a16:creationId xmlns:a16="http://schemas.microsoft.com/office/drawing/2014/main" id="{481BE55C-F4FD-7040-B29B-F87719F898C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009647" y="1571301"/>
            <a:ext cx="7828820" cy="44232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4F3953-3FD2-EF4B-8F75-57D31A09917B}"/>
              </a:ext>
            </a:extLst>
          </p:cNvPr>
          <p:cNvSpPr txBox="1"/>
          <p:nvPr/>
        </p:nvSpPr>
        <p:spPr>
          <a:xfrm>
            <a:off x="3822071" y="310896"/>
            <a:ext cx="42039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See you soon!</a:t>
            </a:r>
          </a:p>
        </p:txBody>
      </p:sp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D9273EEE-0F25-F943-B584-00B0FD234A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3669" y="5693070"/>
            <a:ext cx="2558103" cy="138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30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Milky Way">
            <a:extLst>
              <a:ext uri="{FF2B5EF4-FFF2-40B4-BE49-F238E27FC236}">
                <a16:creationId xmlns:a16="http://schemas.microsoft.com/office/drawing/2014/main" id="{64389BDD-8E68-5345-BF7A-F0D5D5AE9E0F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98437732-AA98-3643-A54A-730CF7EA9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555" y="1247193"/>
            <a:ext cx="7289083" cy="393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2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4922 0.24861" pathEditMode="relative" ptsTypes="AA">
                                      <p:cBhvr>
                                        <p:cTn id="6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22 0.24861 L 0.24922 0.24861" pathEditMode="relative" ptsTypes="AA">
                                      <p:cBhvr>
                                        <p:cTn id="11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4922 0.24861 L 0.24922 -0.13188" pathEditMode="relative" ptsTypes="AA">
                                      <p:cBhvr>
                                        <p:cTn id="14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4922 -0.13188 L 0.05339 -0.24861" pathEditMode="relative" ptsTypes="AA">
                                      <p:cBhvr>
                                        <p:cTn id="17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5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5339 -0.24861 L -0.24922 -0.24861" pathEditMode="relative" ptsTypes="AA">
                                      <p:cBhvr>
                                        <p:cTn id="20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00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22 -0.24861 L -0.24922 0.0855" pathEditMode="relative" ptsTypes="AA">
                                      <p:cBhvr>
                                        <p:cTn id="23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5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22 0.0855 L 0.15202 -0.06333" pathEditMode="relative" ptsTypes="AA">
                                      <p:cBhvr>
                                        <p:cTn id="26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400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15202 -0.06333 L -0.03409 0.1521" pathEditMode="relative" ptsTypes="AA">
                                      <p:cBhvr>
                                        <p:cTn id="29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3409 0.1521 L 0 0" pathEditMode="relative" ptsTypes="AA">
                                      <p:cBhvr>
                                        <p:cTn id="32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34" dur="3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10000"/>
                            </p:stCondLst>
                            <p:childTnLst>
                              <p:par>
                                <p:cTn id="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3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View of desert landscape of Mars">
            <a:extLst>
              <a:ext uri="{FF2B5EF4-FFF2-40B4-BE49-F238E27FC236}">
                <a16:creationId xmlns:a16="http://schemas.microsoft.com/office/drawing/2014/main" id="{0F108133-45C2-374A-9871-6B0E8B94DE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" y="0"/>
            <a:ext cx="1219155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EB8738-A82C-8441-9665-1A896DB3BFC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26" t="4782" r="3001" b="56223"/>
          <a:stretch/>
        </p:blipFill>
        <p:spPr>
          <a:xfrm>
            <a:off x="2969340" y="2020528"/>
            <a:ext cx="6253316" cy="40263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8A74B4-7E68-8D44-994E-A27E9D8D9FA2}"/>
              </a:ext>
            </a:extLst>
          </p:cNvPr>
          <p:cNvSpPr txBox="1"/>
          <p:nvPr/>
        </p:nvSpPr>
        <p:spPr>
          <a:xfrm>
            <a:off x="1650166" y="515571"/>
            <a:ext cx="889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movement Mars is based around a repeated, rhythmic pattern.  This is called an </a:t>
            </a:r>
            <a:r>
              <a:rPr lang="en-US" b="1" dirty="0"/>
              <a:t>ostinato.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401ABE-1577-2B41-B224-A166903A39CC}"/>
              </a:ext>
            </a:extLst>
          </p:cNvPr>
          <p:cNvSpPr txBox="1"/>
          <p:nvPr/>
        </p:nvSpPr>
        <p:spPr>
          <a:xfrm>
            <a:off x="1961661" y="1215808"/>
            <a:ext cx="8268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See if you can learn the Mars ostinato pattern using these words and percussion track:</a:t>
            </a:r>
          </a:p>
        </p:txBody>
      </p:sp>
      <p:pic>
        <p:nvPicPr>
          <p:cNvPr id="6" name="Mars ostinato.wav" descr="Mars ostinato.wav">
            <a:hlinkClick r:id="" action="ppaction://media"/>
            <a:extLst>
              <a:ext uri="{FF2B5EF4-FFF2-40B4-BE49-F238E27FC236}">
                <a16:creationId xmlns:a16="http://schemas.microsoft.com/office/drawing/2014/main" id="{22649ECE-615B-7143-84CC-2760A9FDC8B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V="1">
            <a:off x="1029109" y="5427405"/>
            <a:ext cx="812800" cy="796412"/>
          </a:xfrm>
          <a:prstGeom prst="rect">
            <a:avLst/>
          </a:prstGeom>
        </p:spPr>
      </p:pic>
      <p:pic>
        <p:nvPicPr>
          <p:cNvPr id="10" name="Picture 9" descr="Logo&#10;&#10;Description automatically generated with medium confidence">
            <a:extLst>
              <a:ext uri="{FF2B5EF4-FFF2-40B4-BE49-F238E27FC236}">
                <a16:creationId xmlns:a16="http://schemas.microsoft.com/office/drawing/2014/main" id="{848CB1B5-7EA9-2143-83C1-8E3BF6040B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33669" y="5693070"/>
            <a:ext cx="2558103" cy="13826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982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15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he Milky Way">
            <a:extLst>
              <a:ext uri="{FF2B5EF4-FFF2-40B4-BE49-F238E27FC236}">
                <a16:creationId xmlns:a16="http://schemas.microsoft.com/office/drawing/2014/main" id="{26F113F6-0C5F-6C40-B69F-0A0FC72DEA85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A956AC-DF94-9649-8558-E6B3D9B664A7}"/>
              </a:ext>
            </a:extLst>
          </p:cNvPr>
          <p:cNvSpPr txBox="1"/>
          <p:nvPr/>
        </p:nvSpPr>
        <p:spPr>
          <a:xfrm>
            <a:off x="1516444" y="982189"/>
            <a:ext cx="91591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Holst wrote The Planet Suite between 1914 and 1916.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64D956-24F6-7F48-97B0-4E962F4FF392}"/>
              </a:ext>
            </a:extLst>
          </p:cNvPr>
          <p:cNvSpPr txBox="1"/>
          <p:nvPr/>
        </p:nvSpPr>
        <p:spPr>
          <a:xfrm>
            <a:off x="-2" y="2225442"/>
            <a:ext cx="12034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He wrote one movement for each of the planets in our </a:t>
            </a:r>
            <a:r>
              <a:rPr lang="en-US" sz="2800" b="1" dirty="0">
                <a:solidFill>
                  <a:srgbClr val="FFFF00"/>
                </a:solidFill>
              </a:rPr>
              <a:t>solar system</a:t>
            </a:r>
            <a:r>
              <a:rPr lang="en-US" sz="2800" dirty="0">
                <a:solidFill>
                  <a:schemeClr val="bg1"/>
                </a:solidFill>
              </a:rPr>
              <a:t>, except Earth.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1911E5-BFD2-F148-9A37-782E2F00E28F}"/>
              </a:ext>
            </a:extLst>
          </p:cNvPr>
          <p:cNvSpPr txBox="1"/>
          <p:nvPr/>
        </p:nvSpPr>
        <p:spPr>
          <a:xfrm>
            <a:off x="-2" y="5197125"/>
            <a:ext cx="12345880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Holst gave all the movements in The Planets Suite sub-headings which describe the </a:t>
            </a:r>
          </a:p>
          <a:p>
            <a:r>
              <a:rPr lang="en-US" sz="2800" dirty="0">
                <a:solidFill>
                  <a:schemeClr val="bg1"/>
                </a:solidFill>
              </a:rPr>
              <a:t>characters of the Roman Gods each planet is named after.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A366D2-4907-554A-A4E8-2334E2066A3C}"/>
              </a:ext>
            </a:extLst>
          </p:cNvPr>
          <p:cNvSpPr txBox="1"/>
          <p:nvPr/>
        </p:nvSpPr>
        <p:spPr>
          <a:xfrm>
            <a:off x="0" y="3133929"/>
            <a:ext cx="1205573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Our </a:t>
            </a:r>
            <a:r>
              <a:rPr lang="en-US" sz="3200" b="1" dirty="0">
                <a:solidFill>
                  <a:srgbClr val="FFFF00"/>
                </a:solidFill>
              </a:rPr>
              <a:t>solar system </a:t>
            </a:r>
            <a:r>
              <a:rPr lang="en-US" sz="2800" dirty="0">
                <a:solidFill>
                  <a:schemeClr val="bg1"/>
                </a:solidFill>
              </a:rPr>
              <a:t>contains the </a:t>
            </a:r>
            <a:r>
              <a:rPr lang="en-US" sz="3200" b="1" dirty="0">
                <a:solidFill>
                  <a:srgbClr val="FFFF00"/>
                </a:solidFill>
              </a:rPr>
              <a:t>SUN</a:t>
            </a:r>
            <a:r>
              <a:rPr lang="en-US" sz="2800" dirty="0">
                <a:solidFill>
                  <a:schemeClr val="bg1"/>
                </a:solidFill>
              </a:rPr>
              <a:t> and everything that travels around, </a:t>
            </a:r>
          </a:p>
          <a:p>
            <a:r>
              <a:rPr lang="en-US" sz="2800" dirty="0">
                <a:solidFill>
                  <a:schemeClr val="bg1"/>
                </a:solidFill>
              </a:rPr>
              <a:t>or </a:t>
            </a:r>
            <a:r>
              <a:rPr lang="en-US" sz="3200" b="1" dirty="0">
                <a:solidFill>
                  <a:schemeClr val="bg1"/>
                </a:solidFill>
              </a:rPr>
              <a:t>orbits</a:t>
            </a:r>
            <a:r>
              <a:rPr lang="en-US" sz="2800" dirty="0">
                <a:solidFill>
                  <a:schemeClr val="bg1"/>
                </a:solidFill>
              </a:rPr>
              <a:t>, it.  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This includes the 8 planets and their moons, dwarf planets, asteroids and comets.</a:t>
            </a:r>
          </a:p>
        </p:txBody>
      </p:sp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85B9A165-B0D3-BD44-B1DA-E152E0D47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3669" y="5693070"/>
            <a:ext cx="2558103" cy="13826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1280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7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The Milky Way">
            <a:extLst>
              <a:ext uri="{FF2B5EF4-FFF2-40B4-BE49-F238E27FC236}">
                <a16:creationId xmlns:a16="http://schemas.microsoft.com/office/drawing/2014/main" id="{CDF41DA5-D57C-A14B-A782-D53264B5E011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B5AC88-E783-1A48-9401-E65953FEEC4B}"/>
              </a:ext>
            </a:extLst>
          </p:cNvPr>
          <p:cNvSpPr txBox="1"/>
          <p:nvPr/>
        </p:nvSpPr>
        <p:spPr>
          <a:xfrm>
            <a:off x="131156" y="321903"/>
            <a:ext cx="1307024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We don’t know why Holst chose his order of the movements in The Planet Suite,  </a:t>
            </a:r>
          </a:p>
          <a:p>
            <a:r>
              <a:rPr lang="en-US" sz="2400" dirty="0">
                <a:solidFill>
                  <a:schemeClr val="bg1"/>
                </a:solidFill>
              </a:rPr>
              <a:t>but can </a:t>
            </a:r>
            <a:r>
              <a:rPr lang="en-US" sz="2800" b="1" dirty="0">
                <a:solidFill>
                  <a:schemeClr val="bg1"/>
                </a:solidFill>
              </a:rPr>
              <a:t>you</a:t>
            </a:r>
            <a:r>
              <a:rPr lang="en-US" sz="2400" dirty="0">
                <a:solidFill>
                  <a:schemeClr val="bg1"/>
                </a:solidFill>
              </a:rPr>
              <a:t> learn the order of the planets in our Solar System by their distance from the Sun? </a:t>
            </a:r>
          </a:p>
        </p:txBody>
      </p:sp>
      <p:pic>
        <p:nvPicPr>
          <p:cNvPr id="4" name="Picture 3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80AFEE38-027D-0D45-B349-B6F21F6F90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6071" y="1214455"/>
            <a:ext cx="4958573" cy="19524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BBCE37-0CBF-A248-A221-9D5730B44360}"/>
              </a:ext>
            </a:extLst>
          </p:cNvPr>
          <p:cNvSpPr txBox="1"/>
          <p:nvPr/>
        </p:nvSpPr>
        <p:spPr>
          <a:xfrm>
            <a:off x="1312606" y="4164244"/>
            <a:ext cx="16369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This song from </a:t>
            </a:r>
          </a:p>
          <a:p>
            <a:r>
              <a:rPr lang="en-US" dirty="0">
                <a:solidFill>
                  <a:schemeClr val="bg1"/>
                </a:solidFill>
              </a:rPr>
              <a:t>Out Of The Ark </a:t>
            </a:r>
          </a:p>
          <a:p>
            <a:r>
              <a:rPr lang="en-US" dirty="0">
                <a:solidFill>
                  <a:schemeClr val="bg1"/>
                </a:solidFill>
              </a:rPr>
              <a:t>will help you!</a:t>
            </a:r>
          </a:p>
        </p:txBody>
      </p:sp>
      <p:pic>
        <p:nvPicPr>
          <p:cNvPr id="6" name="Online Media 5" descr="The Planets from My World: Space Songbook">
            <a:hlinkClick r:id="" action="ppaction://media"/>
            <a:extLst>
              <a:ext uri="{FF2B5EF4-FFF2-40B4-BE49-F238E27FC236}">
                <a16:creationId xmlns:a16="http://schemas.microsoft.com/office/drawing/2014/main" id="{95D4B417-0A17-7F49-9510-5E19052CBA7D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3160471" y="3429000"/>
            <a:ext cx="5871058" cy="3317148"/>
          </a:xfrm>
          <a:prstGeom prst="rect">
            <a:avLst/>
          </a:prstGeom>
        </p:spPr>
      </p:pic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A30876EE-1172-CC46-8314-F55DD865C6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3669" y="5693070"/>
            <a:ext cx="2558103" cy="13826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388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368044D1-2849-CE43-8F2F-26F7488791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7317752"/>
              </p:ext>
            </p:extLst>
          </p:nvPr>
        </p:nvGraphicFramePr>
        <p:xfrm>
          <a:off x="1982429" y="1838741"/>
          <a:ext cx="3529467" cy="296672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529467">
                  <a:extLst>
                    <a:ext uri="{9D8B030D-6E8A-4147-A177-3AD203B41FA5}">
                      <a16:colId xmlns:a16="http://schemas.microsoft.com/office/drawing/2014/main" val="6669497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Planet name (movement)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32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1. Mars, the Bringer of War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15370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2. Venus, the Bringer of Peace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24799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3. Mercury, the Winged Messenger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68891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4. Jupiter, the Bringer of Jollity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8588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5. Saturn, the Bringer of Old 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1802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6. Uranus, the Magician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6148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7. Neptune, the Mystic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0074129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6231AD3-A6A8-8748-AE64-2811F14F30D4}"/>
              </a:ext>
            </a:extLst>
          </p:cNvPr>
          <p:cNvSpPr txBox="1"/>
          <p:nvPr/>
        </p:nvSpPr>
        <p:spPr>
          <a:xfrm>
            <a:off x="1976284" y="781665"/>
            <a:ext cx="8584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Listen to these extracts from all 7 movements of The Planet Suite.  Can you think of some </a:t>
            </a:r>
          </a:p>
          <a:p>
            <a:r>
              <a:rPr lang="en-US" dirty="0"/>
              <a:t>words to describe the music for each one?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8A6E427D-E17B-B049-A415-76073643E0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5517987"/>
              </p:ext>
            </p:extLst>
          </p:nvPr>
        </p:nvGraphicFramePr>
        <p:xfrm>
          <a:off x="5511896" y="1838741"/>
          <a:ext cx="4697675" cy="296672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4697675">
                  <a:extLst>
                    <a:ext uri="{9D8B030D-6E8A-4147-A177-3AD203B41FA5}">
                      <a16:colId xmlns:a16="http://schemas.microsoft.com/office/drawing/2014/main" val="4399065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Examples of words that describe the music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02193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Loud, aggressive, repeated rhythm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51589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Soft, calm, smooth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87566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Quick, light, jumpy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72115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Fast, happy, loud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56714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Slow, quiet, plodding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82313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Scary, lively, playful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6538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Mysterious, spooky, quiet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8263733"/>
                  </a:ext>
                </a:extLst>
              </a:tr>
            </a:tbl>
          </a:graphicData>
        </a:graphic>
      </p:graphicFrame>
      <p:pic>
        <p:nvPicPr>
          <p:cNvPr id="13" name="planet medley - 17:02:2022, 12.56.mp3" descr="planet medley - 17:02:2022, 12.56.mp3">
            <a:hlinkClick r:id="" action="ppaction://media"/>
            <a:extLst>
              <a:ext uri="{FF2B5EF4-FFF2-40B4-BE49-F238E27FC236}">
                <a16:creationId xmlns:a16="http://schemas.microsoft.com/office/drawing/2014/main" id="{A24ABCB0-A5D1-C24E-9240-4BA25415853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3008" y="781665"/>
            <a:ext cx="812800" cy="812800"/>
          </a:xfrm>
          <a:prstGeom prst="rect">
            <a:avLst/>
          </a:prstGeom>
        </p:spPr>
      </p:pic>
      <p:pic>
        <p:nvPicPr>
          <p:cNvPr id="6" name="Content Placeholder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EF0FFAFE-0CAD-B348-9C59-0A603A2B36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3448" y="5741796"/>
            <a:ext cx="2438552" cy="13180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069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12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Closed red theater curtains">
            <a:extLst>
              <a:ext uri="{FF2B5EF4-FFF2-40B4-BE49-F238E27FC236}">
                <a16:creationId xmlns:a16="http://schemas.microsoft.com/office/drawing/2014/main" id="{7BE3E9B9-1DF1-BC40-BF12-44AC6862B8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C762C52-DC21-8048-AC6C-7E7670BD34E7}"/>
              </a:ext>
            </a:extLst>
          </p:cNvPr>
          <p:cNvSpPr txBox="1"/>
          <p:nvPr/>
        </p:nvSpPr>
        <p:spPr>
          <a:xfrm>
            <a:off x="0" y="1208314"/>
            <a:ext cx="1219430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Nottinghamshire Music Hub are looking forward to meeting you all on </a:t>
            </a:r>
          </a:p>
          <a:p>
            <a:pPr algn="ctr"/>
            <a:r>
              <a:rPr lang="en-GB" sz="3200" b="1" dirty="0">
                <a:solidFill>
                  <a:schemeClr val="bg1"/>
                </a:solidFill>
              </a:rPr>
              <a:t>Thursday 17th March 2022 for The Planets LIVE! at the </a:t>
            </a:r>
          </a:p>
          <a:p>
            <a:pPr algn="ctr"/>
            <a:r>
              <a:rPr lang="en-GB" sz="3200" b="1" dirty="0">
                <a:solidFill>
                  <a:schemeClr val="bg1"/>
                </a:solidFill>
              </a:rPr>
              <a:t>Albert Hall, Nottingham.</a:t>
            </a:r>
          </a:p>
          <a:p>
            <a:pPr algn="ctr"/>
            <a:endParaRPr lang="en-GB" sz="3200" b="1" dirty="0">
              <a:solidFill>
                <a:schemeClr val="bg1"/>
              </a:solidFill>
            </a:endParaRPr>
          </a:p>
          <a:p>
            <a:pPr algn="ctr"/>
            <a:r>
              <a:rPr lang="en-GB" sz="3200" b="1" dirty="0">
                <a:solidFill>
                  <a:schemeClr val="bg1"/>
                </a:solidFill>
              </a:rPr>
              <a:t>We will all be singing a song together, and you can find this </a:t>
            </a:r>
          </a:p>
          <a:p>
            <a:pPr algn="ctr"/>
            <a:r>
              <a:rPr lang="en-GB" sz="3200" b="1" dirty="0">
                <a:solidFill>
                  <a:schemeClr val="bg1"/>
                </a:solidFill>
              </a:rPr>
              <a:t>on the next page……….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35" name="Theatre Applause 2 - QuickSounds.com.mp3" descr="Theatre Applause 2 - QuickSounds.com.mp3">
            <a:hlinkClick r:id="" action="ppaction://media"/>
            <a:extLst>
              <a:ext uri="{FF2B5EF4-FFF2-40B4-BE49-F238E27FC236}">
                <a16:creationId xmlns:a16="http://schemas.microsoft.com/office/drawing/2014/main" id="{E4EA0544-82DD-DE47-B550-3EF8774FA88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3C4E41D4-E8FA-FD44-B83E-16148CAD46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33669" y="5693070"/>
            <a:ext cx="2558103" cy="13826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030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repeatCount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12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96629A-C8D7-8849-B18C-4479596509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2451" b="54624"/>
          <a:stretch/>
        </p:blipFill>
        <p:spPr>
          <a:xfrm>
            <a:off x="296804" y="147482"/>
            <a:ext cx="5647344" cy="53684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0DF214-F735-E644-95C4-FEF95E25783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4301" r="13154"/>
          <a:stretch/>
        </p:blipFill>
        <p:spPr>
          <a:xfrm>
            <a:off x="5265175" y="846880"/>
            <a:ext cx="7321903" cy="6645301"/>
          </a:xfrm>
          <a:prstGeom prst="rect">
            <a:avLst/>
          </a:prstGeom>
        </p:spPr>
      </p:pic>
      <p:pic>
        <p:nvPicPr>
          <p:cNvPr id="6" name="Reaching_For_The_Stars_Performance_Track.m4a" descr="Reaching_For_The_Stars_Performance_Track.m4a">
            <a:hlinkClick r:id="" action="ppaction://media"/>
            <a:extLst>
              <a:ext uri="{FF2B5EF4-FFF2-40B4-BE49-F238E27FC236}">
                <a16:creationId xmlns:a16="http://schemas.microsoft.com/office/drawing/2014/main" id="{9F2B7130-1DB9-B845-B863-CF25849142B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6804" y="5109496"/>
            <a:ext cx="812800" cy="812800"/>
          </a:xfrm>
          <a:prstGeom prst="rect">
            <a:avLst/>
          </a:prstGeom>
        </p:spPr>
      </p:pic>
      <p:pic>
        <p:nvPicPr>
          <p:cNvPr id="7" name="Content Placeholder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97569F70-3974-AE47-B840-05C4D53A46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3448" y="-276639"/>
            <a:ext cx="2438552" cy="13180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815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1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2.3|14.4|2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1|0.8|1.1|1.5|0.7|1.2|0.5|3.9|3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3.9|3.4|2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2.1|1.6|2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{CCF645D4-16CE-7B42-8C86-EE3825B6A7F0}tf10001120</Template>
  <TotalTime>7484</TotalTime>
  <Words>1176</Words>
  <Application>Microsoft Macintosh PowerPoint</Application>
  <PresentationFormat>Widescreen</PresentationFormat>
  <Paragraphs>164</Paragraphs>
  <Slides>31</Slides>
  <Notes>1</Notes>
  <HiddenSlides>0</HiddenSlides>
  <MMClips>31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Listen to this piece of music.  </vt:lpstr>
      <vt:lpstr>Did you like it?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Listen to this piece of music.  </dc:title>
  <dc:creator>Elizabeth Heath</dc:creator>
  <cp:lastModifiedBy>Elizabeth Heath</cp:lastModifiedBy>
  <cp:revision>6</cp:revision>
  <dcterms:created xsi:type="dcterms:W3CDTF">2022-02-12T11:15:55Z</dcterms:created>
  <dcterms:modified xsi:type="dcterms:W3CDTF">2022-02-23T14:22:53Z</dcterms:modified>
</cp:coreProperties>
</file>