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7"/>
  </p:notesMasterIdLst>
  <p:sldIdLst>
    <p:sldId id="281" r:id="rId6"/>
    <p:sldId id="273" r:id="rId7"/>
    <p:sldId id="276" r:id="rId8"/>
    <p:sldId id="274" r:id="rId9"/>
    <p:sldId id="277" r:id="rId10"/>
    <p:sldId id="270" r:id="rId11"/>
    <p:sldId id="278" r:id="rId12"/>
    <p:sldId id="279" r:id="rId13"/>
    <p:sldId id="262" r:id="rId14"/>
    <p:sldId id="272" r:id="rId15"/>
    <p:sldId id="2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049483A-E410-260F-34F2-009CAEE5496E}" name="Olwen Lynch" initials="OL" userId="S::olwen.lynch@readingagency.org.uk::49afc3c2-088c-4981-a58b-d24be68454a2" providerId="AD"/>
  <p188:author id="{EAE974C9-1C01-7E71-8EA9-15902D98BC65}" name="Clare Williams" initials="CW" userId="S::clare.williams@readingagency.org.uk::410aef48-e92f-4f0f-90b1-9790d4084cb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9B28"/>
    <a:srgbClr val="7B9F15"/>
    <a:srgbClr val="FF9900"/>
    <a:srgbClr val="50680E"/>
    <a:srgbClr val="8EB818"/>
    <a:srgbClr val="CB860B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4A1E49-36FB-3298-75D6-FA90A919761A}" v="59" dt="2022-05-03T13:30:28.008"/>
    <p1510:client id="{3327BFBC-97C7-FBC8-9CEA-6F19E591A78A}" v="5" dt="2022-05-03T14:06:34.057"/>
    <p1510:client id="{3924EAE8-6AE8-0F87-16A7-4C39A4AF2673}" v="702" dt="2022-05-03T15:02:54.180"/>
    <p1510:client id="{5DA17972-340C-4F21-89B5-8C895A78158E}" v="38" dt="2022-04-29T08:55:43.199"/>
    <p1510:client id="{613A835F-EDCA-D462-27AC-9B9EB3DBB8A9}" v="4" dt="2022-05-04T08:26:39.199"/>
    <p1510:client id="{E14F70F7-A7BC-34A3-1F10-6FFF20DE7954}" v="135" dt="2022-05-04T08:29:50.242"/>
    <p1510:client id="{ECDC5CE3-0929-8D5F-F214-E9A0B7688DB2}" v="2" dt="2022-04-29T15:18:57.374"/>
    <p1510:client id="{ED2D14BE-B5F7-6EF0-E48F-B18EE385DCE0}" v="15" dt="2022-05-03T15:47:44.9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5582" autoAdjust="0"/>
  </p:normalViewPr>
  <p:slideViewPr>
    <p:cSldViewPr snapToGrid="0">
      <p:cViewPr varScale="1">
        <p:scale>
          <a:sx n="63" d="100"/>
          <a:sy n="63" d="100"/>
        </p:scale>
        <p:origin x="13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37CAA-A127-42F5-B10E-CD8DF4848B69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F89D8-76B0-471F-BB7D-6ABE2CA6AB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10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defRPr sz="1800"/>
            </a:pPr>
            <a:r>
              <a:rPr lang="en-GB" sz="1200" b="1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Teacher notes:</a:t>
            </a:r>
          </a:p>
          <a:p>
            <a:pPr eaLnBrk="1" fontAlgn="auto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defRPr sz="1800"/>
            </a:pPr>
            <a:endParaRPr lang="en-GB" sz="1200" dirty="0">
              <a:solidFill>
                <a:sysClr val="windowText" lastClr="000000"/>
              </a:solidFill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r>
              <a:rPr lang="en-GB" sz="1200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This PowerPoint presentation explains Gadgeteers – the 2022 Summer Reading Challenge.    It can be used in assembly or classrooms to let children know about the challenge.  </a:t>
            </a:r>
            <a:br>
              <a:rPr lang="en-GB" sz="1200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br>
              <a:rPr lang="en-GB" sz="1200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GB" sz="1200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The Summer Reading Challenge happens in libraries across the country every year (it started in 1999).  In 2021 over </a:t>
            </a:r>
            <a:r>
              <a:rPr lang="en-GB" sz="1200" b="1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7,400</a:t>
            </a:r>
            <a:r>
              <a:rPr lang="en-GB" sz="1200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 children in Nottinghamshire joined in but we want even more to sign up this year. </a:t>
            </a:r>
            <a:r>
              <a:rPr lang="en-GB" sz="1200" dirty="0"/>
              <a:t>This year we’ve teamed up with the Science Museum Group for a science and innovation themed challenge.  </a:t>
            </a:r>
            <a:br>
              <a:rPr lang="en-GB" sz="1200" dirty="0"/>
            </a:br>
            <a:endParaRPr lang="en-GB" sz="1200" dirty="0"/>
          </a:p>
          <a:p>
            <a:r>
              <a:rPr lang="en-GB" sz="1200" dirty="0"/>
              <a:t>www.inspireculture.erg.uk/summerreadingchallenge </a:t>
            </a:r>
          </a:p>
          <a:p>
            <a:endParaRPr lang="en-GB" sz="1200" dirty="0">
              <a:solidFill>
                <a:sysClr val="windowText" lastClr="000000"/>
              </a:solidFill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pPr>
              <a:defRPr/>
            </a:pPr>
            <a:r>
              <a:rPr lang="en-GB" sz="1200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The Challenge has been proven to help encourage children to keep reading throughout the long summer break and </a:t>
            </a:r>
            <a:r>
              <a:rPr lang="en-GB" sz="1600" dirty="0"/>
              <a:t>prevent the tendency for children’s reading to dip. </a:t>
            </a:r>
          </a:p>
          <a:p>
            <a:pPr>
              <a:defRPr/>
            </a:pPr>
            <a:endParaRPr lang="en-GB" sz="1600" dirty="0"/>
          </a:p>
          <a:p>
            <a:pPr>
              <a:defRPr/>
            </a:pPr>
            <a:r>
              <a:rPr lang="en-GB" sz="1600" dirty="0"/>
              <a:t>Key facts: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Aimed at Children aged 4 – 11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Children are challenged to read 6 library books over the holidays [they choose the books – can be story, fact, joke, graphic novel – as long as it is library book all reading counts]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For every book read children receive a sticker (some are smelly) plus other rewards. 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Every child who completes by reading 6 books gets a medal and certificate (children come back to the library to let us know a bit about the book they have read)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F89D8-76B0-471F-BB7D-6ABE2CA6ABD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677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altLang="en-US" dirty="0"/>
              <a:t>The fun continues at home too! Visit the Gadgeteers website to play games, review your latest reads and enter competitions to win amazing Summer Reading Challenge prizes. You can share</a:t>
            </a:r>
            <a:r>
              <a:rPr lang="en-GB" altLang="en-US" baseline="0" dirty="0"/>
              <a:t> your favourite books with other children taking part in the Challenge and even unlock extra rewards for your reading.</a:t>
            </a:r>
          </a:p>
          <a:p>
            <a:pPr>
              <a:defRPr/>
            </a:pPr>
            <a:endParaRPr lang="en-GB" altLang="en-US" baseline="0" dirty="0"/>
          </a:p>
          <a:p>
            <a:pPr>
              <a:defRPr/>
            </a:pPr>
            <a:r>
              <a:rPr lang="en-GB" altLang="en-US" b="1" dirty="0"/>
              <a:t>Teacher note:</a:t>
            </a:r>
            <a:r>
              <a:rPr lang="en-GB" altLang="en-US" b="1" baseline="0" dirty="0"/>
              <a:t> Children can join also the challenge online to earn digital rewards.  To get hard copy resources – poster, bookmark, pencil, medal and certificate.  Children need to join in person at the library.</a:t>
            </a:r>
            <a:endParaRPr lang="en-GB" alt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F89D8-76B0-471F-BB7D-6ABE2CA6ABD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966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altLang="en-US" dirty="0"/>
              <a:t>Meet the Gadgeteers! Aisha, Ajay, James, Eddie, Leo, and Maggie. </a:t>
            </a:r>
            <a:endParaRPr lang="en-GB" altLang="en-US" baseline="0" dirty="0">
              <a:ea typeface="Calibri"/>
              <a:cs typeface="Calibri"/>
            </a:endParaRPr>
          </a:p>
          <a:p>
            <a:endParaRPr lang="en-GB" alt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Gadgeteers love creating new inventions and working together to solve problems.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They spend their days using their curiosity, creativity and innovation to come up with lots of awesome inventions.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They are planning an epic summer party at their community centre. </a:t>
            </a:r>
            <a:endParaRPr lang="en-GB" dirty="0">
              <a:ea typeface="Calibri" panose="020F0502020204030204"/>
              <a:cs typeface="Calibri" panose="020F0502020204030204"/>
            </a:endParaRPr>
          </a:p>
          <a:p>
            <a:endParaRPr lang="en-GB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F89D8-76B0-471F-BB7D-6ABE2CA6ABD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596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Gadgeteers have a whole range of interests. Let's discover the science behind them!</a:t>
            </a:r>
          </a:p>
          <a:p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Aisha loves sport and before the party is making safety gear out of non-Newtonian fluid.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James loves fashion and enjoys drawing. James is helping people choose clothes for the party with his amazing hologram generator. </a:t>
            </a:r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F89D8-76B0-471F-BB7D-6ABE2CA6ABD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396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Ajay knows a lot about gardening and the environment. He is even growing food for the party, and has created a way to grow vegetables with very little soil! </a:t>
            </a:r>
            <a:endParaRPr lang="en-GB" dirty="0">
              <a:ea typeface="Calibri"/>
              <a:cs typeface="Calibri"/>
            </a:endParaRPr>
          </a:p>
          <a:p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Maggie likes to cook tasty treats for her friends, and she hates wasting food. She wants to turn vegetable scraps into tasty treats for the party! </a:t>
            </a:r>
          </a:p>
          <a:p>
            <a:endParaRPr lang="en-GB" dirty="0"/>
          </a:p>
          <a:p>
            <a:endParaRPr lang="en-GB" dirty="0"/>
          </a:p>
          <a:p>
            <a:endParaRPr lang="en-GB" dirty="0">
              <a:ea typeface="Calibri" panose="020F0502020204030204"/>
              <a:cs typeface="Calibri" panose="020F0502020204030204"/>
            </a:endParaRPr>
          </a:p>
          <a:p>
            <a:endParaRPr lang="en-GB" dirty="0">
              <a:ea typeface="Calibri" panose="020F0502020204030204"/>
              <a:cs typeface="Calibri" panose="020F0502020204030204"/>
            </a:endParaRPr>
          </a:p>
          <a:p>
            <a:endParaRPr lang="en-GB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F89D8-76B0-471F-BB7D-6ABE2CA6ABD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650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Eddie loves to play games and dance when she's not reading about famous inventors. Eddie wants to use everyone’s cool dance moves to generate energy!</a:t>
            </a:r>
          </a:p>
          <a:p>
            <a:endParaRPr lang="en-GB" dirty="0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Leo is obsessed with music! Leo has found a handy way to amplify the sound from his phone to provide music for the party. </a:t>
            </a:r>
            <a:endParaRPr lang="en-GB" dirty="0">
              <a:ea typeface="Calibri"/>
              <a:cs typeface="Calibri"/>
            </a:endParaRPr>
          </a:p>
          <a:p>
            <a:endParaRPr lang="en-GB" dirty="0">
              <a:ea typeface="Calibri"/>
              <a:cs typeface="Calibri"/>
            </a:endParaRPr>
          </a:p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F89D8-76B0-471F-BB7D-6ABE2CA6ABD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858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en-US" dirty="0"/>
              <a:t>Gadgeteers is FREE to join at your Local Library.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en-US" dirty="0"/>
              <a:t>Read any 6 books from your library from  Saturday 9</a:t>
            </a:r>
            <a:r>
              <a:rPr lang="en-GB" altLang="en-US" baseline="30000" dirty="0"/>
              <a:t>th</a:t>
            </a:r>
            <a:r>
              <a:rPr lang="en-GB" altLang="en-US" dirty="0"/>
              <a:t> July to Sunday 4</a:t>
            </a:r>
            <a:r>
              <a:rPr lang="en-GB" altLang="en-US" baseline="30000" dirty="0"/>
              <a:t>th</a:t>
            </a:r>
            <a:r>
              <a:rPr lang="en-GB" altLang="en-US" dirty="0"/>
              <a:t> September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en-US" dirty="0"/>
              <a:t>As you read your books you will receive stickers and other rewards. Some of the stickers are smelly!</a:t>
            </a:r>
          </a:p>
          <a:p>
            <a:endParaRPr lang="en-GB" altLang="en-US" dirty="0"/>
          </a:p>
          <a:p>
            <a:pPr>
              <a:defRPr/>
            </a:pPr>
            <a:br>
              <a:rPr lang="en-GB" b="1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GB" b="1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Teacher notes:</a:t>
            </a:r>
          </a:p>
          <a:p>
            <a:pPr>
              <a:defRPr/>
            </a:pPr>
            <a:endParaRPr lang="en-GB" altLang="en-US" dirty="0"/>
          </a:p>
          <a:p>
            <a:pPr>
              <a:defRPr/>
            </a:pPr>
            <a:r>
              <a:rPr lang="en-GB" altLang="en-US" dirty="0"/>
              <a:t>Children choose how they want to complete the challenge – they might read 1 book at a time or visit the library after every 2 they have read – or read all six and return to collect their incentives.</a:t>
            </a:r>
          </a:p>
          <a:p>
            <a:pPr>
              <a:defRPr/>
            </a:pPr>
            <a:endParaRPr lang="en-GB" altLang="en-US" dirty="0"/>
          </a:p>
          <a:p>
            <a:pPr>
              <a:defRPr/>
            </a:pPr>
            <a:r>
              <a:rPr lang="en-GB" altLang="en-US" dirty="0"/>
              <a:t>Children choose what they would like to read on the challenge  - story book, fact books, poetry, jokes, graphic novels – as long as it is a library book all reading counts!</a:t>
            </a:r>
          </a:p>
          <a:p>
            <a:pPr>
              <a:defRPr/>
            </a:pPr>
            <a:endParaRPr lang="en-GB" altLang="en-US" dirty="0"/>
          </a:p>
          <a:p>
            <a:pPr>
              <a:defRPr/>
            </a:pPr>
            <a:r>
              <a:rPr lang="en-GB" altLang="en-US" dirty="0"/>
              <a:t>[The aim of the Summer Reading Challenge is to inspire a love of reading and encourage children to keep reading over the summer holidays.  Library staff and volunteers will chat to children about the books they read for the Challenge]</a:t>
            </a:r>
          </a:p>
          <a:p>
            <a:endParaRPr lang="en-GB" alt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F89D8-76B0-471F-BB7D-6ABE2CA6ABD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27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/>
              <a:t>Teachers notes:  </a:t>
            </a:r>
            <a:r>
              <a:rPr lang="en-GB" altLang="en-US" b="0" dirty="0"/>
              <a:t>Children will receive an incentive for each book they read.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F89D8-76B0-471F-BB7D-6ABE2CA6ABD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151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F89D8-76B0-471F-BB7D-6ABE2CA6ABD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991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Are you ready to become a Gadgeteer?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F89D8-76B0-471F-BB7D-6ABE2CA6ABD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968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21975-CDF7-4EC1-A217-4793AD776B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859FB8-FFAC-45E6-8C81-4BFAF6B8D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B80C3-BEA3-4CF7-A4C1-BC7450B6E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81BAE-AF20-4AE9-8968-BCC33AD93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BB7AB-E953-477A-8470-4D2AD3FD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108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25D6A-EE3F-4DFA-B646-1E47500E7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FFC12-6F3E-4FE3-AAD1-9AE13E909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A79E5-E83F-451B-913D-6ABC0CE9F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94F36-48D8-4550-B839-D6BA3F7BB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31F0-8464-4508-98CF-0231F19D0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707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507814-74EE-49DB-B376-BAE607F436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26EF35-4D72-4741-AFDE-9229B6EE26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7D000-69A7-4836-AD20-D86DE5345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DF564-F2CA-4ECC-96A2-9EB320885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7FB1B-B605-4159-9710-5FB74EEB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620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B80C3-BEA3-4CF7-A4C1-BC7450B6E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24/06/2022</a:t>
            </a:fld>
            <a:endParaRPr lang="en-GB"/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1A372A0C-3742-42E2-9254-EA45014562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" t="20200" r="70750" b="19203"/>
          <a:stretch>
            <a:fillRect/>
          </a:stretch>
        </p:blipFill>
        <p:spPr bwMode="auto">
          <a:xfrm>
            <a:off x="508281" y="5866289"/>
            <a:ext cx="20653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3740DDDF-495A-4756-955F-E2987D81AE1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22649" y="6577012"/>
            <a:ext cx="2600325" cy="182881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Illustrations © Heath McKenzie 2021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21975-CDF7-4EC1-A217-4793AD776B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859FB8-FFAC-45E6-8C81-4BFAF6B8D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81BAE-AF20-4AE9-8968-BCC33AD93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BB7AB-E953-477A-8470-4D2AD3FD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C15787-EBCD-440C-A600-1D7FB1D187AC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770" y="5909028"/>
            <a:ext cx="1138238" cy="49815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4471B5F-08C8-4C7C-AD9B-0F5CD3F885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09" y="233681"/>
            <a:ext cx="11511542" cy="637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108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>
            <a:extLst>
              <a:ext uri="{FF2B5EF4-FFF2-40B4-BE49-F238E27FC236}">
                <a16:creationId xmlns:a16="http://schemas.microsoft.com/office/drawing/2014/main" id="{D4548C87-7C99-75F1-121E-101E8D4344D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7401" y="6572098"/>
            <a:ext cx="2600325" cy="182881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Illustrations © </a:t>
            </a:r>
            <a:r>
              <a:rPr lang="en-GB" sz="1000">
                <a:effectLst/>
                <a:latin typeface="+mn-lt"/>
              </a:rPr>
              <a:t>Julian Beresford 2022</a:t>
            </a:r>
            <a:endParaRPr lang="en-GB" sz="100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7A3818-7D7B-4DE5-87F7-0C542CD46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24D6B-121E-4CE8-B73F-C5A2C724C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1534E-EDD4-468D-A6F5-E5896654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C31DD-1A24-4C0A-AC14-DAC2169DD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A5405F-54A6-4AA8-8B8C-F9C960D96825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770" y="5915503"/>
            <a:ext cx="1138238" cy="49815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50DA7-01E2-4DF6-A8E7-8A4A1C323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796" y="1665447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2" name="Picture 11" descr="Shape, rectangle&#10;&#10;Description automatically generated">
            <a:extLst>
              <a:ext uri="{FF2B5EF4-FFF2-40B4-BE49-F238E27FC236}">
                <a16:creationId xmlns:a16="http://schemas.microsoft.com/office/drawing/2014/main" id="{FF78976A-4467-68C0-2E94-27EA65D9AE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" y="142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92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723CBCC9-2876-5D06-18E0-7EEAB18826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B80C3-BEA3-4CF7-A4C1-BC7450B6E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21975-CDF7-4EC1-A217-4793AD776B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859FB8-FFAC-45E6-8C81-4BFAF6B8D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81BAE-AF20-4AE9-8968-BCC33AD93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BB7AB-E953-477A-8470-4D2AD3FD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C15787-EBCD-440C-A600-1D7FB1D187AC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325" y="5918615"/>
            <a:ext cx="1138238" cy="498157"/>
          </a:xfrm>
          <a:prstGeom prst="rect">
            <a:avLst/>
          </a:prstGeom>
        </p:spPr>
      </p:pic>
      <p:sp>
        <p:nvSpPr>
          <p:cNvPr id="17" name="Text Box 2">
            <a:extLst>
              <a:ext uri="{FF2B5EF4-FFF2-40B4-BE49-F238E27FC236}">
                <a16:creationId xmlns:a16="http://schemas.microsoft.com/office/drawing/2014/main" id="{C6C8BBE9-3372-C492-E91E-EE490246A8A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22649" y="6511020"/>
            <a:ext cx="2600325" cy="182881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Illustrations © </a:t>
            </a:r>
            <a:r>
              <a:rPr lang="en-GB" sz="1000">
                <a:effectLst/>
                <a:latin typeface="+mn-lt"/>
              </a:rPr>
              <a:t>Julian Beresford 2022</a:t>
            </a:r>
            <a:endParaRPr lang="en-GB" sz="100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799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>
            <a:extLst>
              <a:ext uri="{FF2B5EF4-FFF2-40B4-BE49-F238E27FC236}">
                <a16:creationId xmlns:a16="http://schemas.microsoft.com/office/drawing/2014/main" id="{C4F12D1F-2253-4B8D-8E45-91DF72DB2AA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22649" y="6577012"/>
            <a:ext cx="2600325" cy="182881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Illustrations © Heath McKenzie 2021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DA079F4F-D368-41AB-937B-141E1A0AF0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" t="20200" r="70750" b="19203"/>
          <a:stretch>
            <a:fillRect/>
          </a:stretch>
        </p:blipFill>
        <p:spPr bwMode="auto">
          <a:xfrm>
            <a:off x="508281" y="5866289"/>
            <a:ext cx="20653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7A3818-7D7B-4DE5-87F7-0C542CD46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50DA7-01E2-4DF6-A8E7-8A4A1C323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460" y="1665447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24D6B-121E-4CE8-B73F-C5A2C724C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1534E-EDD4-468D-A6F5-E5896654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C31DD-1A24-4C0A-AC14-DAC2169DD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A5405F-54A6-4AA8-8B8C-F9C960D96825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982" y="5866289"/>
            <a:ext cx="1138238" cy="4981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DA0E1F-F1F1-431B-8F53-8848ED29B4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09" y="233681"/>
            <a:ext cx="11511542" cy="637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63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FD7F7-86C8-478C-B9C6-47C657F36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875C1-4456-47AC-B968-BBC7D9B27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56FEF-D840-4455-9A2D-E6608C0A3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ED4A1-C9BA-499B-9F8D-2EC4EEC4C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BC741-9591-4E5E-8B56-D1A214B60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365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0C40E-FFAE-4433-AC63-08106BA5E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0064E-0A16-415C-8F13-84E6B1B934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4ACB1A-D046-4162-B7F5-C54E93BFE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C08488-3F1C-496C-AC1A-E86606807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0B3C1A-5F2F-4FC3-94A4-A657693E6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6F70C4-630A-45FF-A90B-D6ECC1194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585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34671-DDBB-42A2-8D55-A74835833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88066-2376-4AAF-AA5F-2D361CA29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4F9DF7-2822-4B81-A336-C74E953F1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806660-145E-4667-9FEB-882CFA071C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A87AC2-B9F2-402F-85E6-2F4175DCBD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494D3D-09C4-464A-8FD8-6E74A6081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FDF8DD-6529-4342-A536-CAA0653BB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415DE-4DCC-46EA-839E-C4805D16C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069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7EC99-33C3-4AF3-8AD5-9350492E9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9791E9-E236-40A1-BF7F-2C444A348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AB8386-602C-4A1D-8248-05F9B822A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AEF99-27AC-46C9-AE49-B8E37BE0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027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A3818-7D7B-4DE5-87F7-0C542CD46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50DA7-01E2-4DF6-A8E7-8A4A1C323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460" y="1665447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1534E-EDD4-468D-A6F5-E5896654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C31DD-1A24-4C0A-AC14-DAC2169DD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A5405F-54A6-4AA8-8B8C-F9C960D96825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082" y="5915503"/>
            <a:ext cx="1138238" cy="49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92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84B46-1AF4-426D-9D9B-B53E597DF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364763-2CAF-41A5-8C78-550DA2052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132A3-DBC4-40FF-9F57-B00E7CCCA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808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879A0-61CB-48FE-885C-3A9A22F7A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5C244-43DA-4445-922D-67DBE8860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30C617-201B-47A6-B72D-95F4433A11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7D9048-984A-47D7-A6E1-4809E72FE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791C4F-B18D-4955-A52B-EBAE7F86E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952CE9-F6D3-4680-980C-E29AB424E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5081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75C58-B431-467F-BB13-F9BBE7DBE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CF8340-1643-45F5-B30B-617BEA2EC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899B1D-6FAA-4B83-831A-D2E8E5D5B7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01671-9CFA-4730-B9DA-09C1ABBD5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44260-04FB-4086-91E8-87AF8B2C6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FD341-B46B-4D74-8AD3-355C2F2C8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4011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25D6A-EE3F-4DFA-B646-1E47500E7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FFC12-6F3E-4FE3-AAD1-9AE13E909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A79E5-E83F-451B-913D-6ABC0CE9F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94F36-48D8-4550-B839-D6BA3F7BB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31F0-8464-4508-98CF-0231F19D0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2455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507814-74EE-49DB-B376-BAE607F436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26EF35-4D72-4741-AFDE-9229B6EE26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7D000-69A7-4836-AD20-D86DE5345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DF564-F2CA-4ECC-96A2-9EB320885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7FB1B-B605-4159-9710-5FB74EEB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377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FD7F7-86C8-478C-B9C6-47C657F36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875C1-4456-47AC-B968-BBC7D9B27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56FEF-D840-4455-9A2D-E6608C0A3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ED4A1-C9BA-499B-9F8D-2EC4EEC4C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BC741-9591-4E5E-8B56-D1A214B60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955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0C40E-FFAE-4433-AC63-08106BA5E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0064E-0A16-415C-8F13-84E6B1B934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4ACB1A-D046-4162-B7F5-C54E93BFE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C08488-3F1C-496C-AC1A-E86606807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0B3C1A-5F2F-4FC3-94A4-A657693E6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6F70C4-630A-45FF-A90B-D6ECC1194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136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34671-DDBB-42A2-8D55-A74835833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88066-2376-4AAF-AA5F-2D361CA29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4F9DF7-2822-4B81-A336-C74E953F1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806660-145E-4667-9FEB-882CFA071C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A87AC2-B9F2-402F-85E6-2F4175DCBD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494D3D-09C4-464A-8FD8-6E74A6081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FDF8DD-6529-4342-A536-CAA0653BB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415DE-4DCC-46EA-839E-C4805D16C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01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7EC99-33C3-4AF3-8AD5-9350492E9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9791E9-E236-40A1-BF7F-2C444A348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AB8386-602C-4A1D-8248-05F9B822A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AEF99-27AC-46C9-AE49-B8E37BE0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062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84B46-1AF4-426D-9D9B-B53E597DF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364763-2CAF-41A5-8C78-550DA2052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132A3-DBC4-40FF-9F57-B00E7CCCA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786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879A0-61CB-48FE-885C-3A9A22F7A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5C244-43DA-4445-922D-67DBE8860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30C617-201B-47A6-B72D-95F4433A11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7D9048-984A-47D7-A6E1-4809E72FE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791C4F-B18D-4955-A52B-EBAE7F86E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952CE9-F6D3-4680-980C-E29AB424E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506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75C58-B431-467F-BB13-F9BBE7DBE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CF8340-1643-45F5-B30B-617BEA2EC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899B1D-6FAA-4B83-831A-D2E8E5D5B7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01671-9CFA-4730-B9DA-09C1ABBD5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44260-04FB-4086-91E8-87AF8B2C6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FD341-B46B-4D74-8AD3-355C2F2C8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821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720483-BB77-439A-A434-1B1D91EF3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A91B16-E00A-499A-B3C0-9A52732844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D62F8-C349-4D5B-83F9-29B280205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20119-8E72-4C91-B94C-D4A68BEBB29F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E5489-B1D5-4A96-9244-D2A07A6D5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C084E-DA7B-4316-A6B6-8A6184ACA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A953807E-C69D-3611-7804-1F3BD1EFDF7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7401" y="6572098"/>
            <a:ext cx="2600325" cy="182881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Illustrations © </a:t>
            </a:r>
            <a:r>
              <a:rPr lang="en-GB" sz="1000">
                <a:effectLst/>
                <a:latin typeface="+mn-lt"/>
              </a:rPr>
              <a:t>Julian Beresford 2022</a:t>
            </a:r>
            <a:endParaRPr lang="en-GB" sz="100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8D7FDB50-6902-BEA2-BC57-BDE7C9B8838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" y="142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09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720483-BB77-439A-A434-1B1D91EF3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A91B16-E00A-499A-B3C0-9A52732844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D62F8-C349-4D5B-83F9-29B280205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20119-8E72-4C91-B94C-D4A68BEBB29F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E5489-B1D5-4A96-9244-D2A07A6D5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C084E-DA7B-4316-A6B6-8A6184ACA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923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2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embed/wXeIu7Vg9ek?rel=0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timeline&#10;&#10;Description automatically generated">
            <a:extLst>
              <a:ext uri="{FF2B5EF4-FFF2-40B4-BE49-F238E27FC236}">
                <a16:creationId xmlns:a16="http://schemas.microsoft.com/office/drawing/2014/main" id="{C3EEC824-E003-4942-89A8-687C2B8A2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13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56B94-CF21-45AC-9ADF-B8A418034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850" y="218945"/>
            <a:ext cx="3159549" cy="1333338"/>
          </a:xfrm>
        </p:spPr>
        <p:txBody>
          <a:bodyPr>
            <a:normAutofit/>
          </a:bodyPr>
          <a:lstStyle/>
          <a:p>
            <a:r>
              <a:rPr lang="en-GB" sz="3200" b="1">
                <a:latin typeface="+mn-lt"/>
              </a:rPr>
              <a:t>Visit the website</a:t>
            </a:r>
            <a:endParaRPr lang="en-GB" sz="3200" b="1">
              <a:latin typeface="+mn-lt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3C1E1A-6BD2-409A-B1AB-0C99C725E504}"/>
              </a:ext>
            </a:extLst>
          </p:cNvPr>
          <p:cNvSpPr txBox="1"/>
          <p:nvPr/>
        </p:nvSpPr>
        <p:spPr>
          <a:xfrm>
            <a:off x="2811625" y="1133669"/>
            <a:ext cx="6755362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800" b="1">
                <a:solidFill>
                  <a:srgbClr val="ED9B28"/>
                </a:solidFill>
              </a:rPr>
              <a:t>summerreadingchallenge.org.uk</a:t>
            </a:r>
            <a:endParaRPr lang="en-US" sz="3800" b="1">
              <a:solidFill>
                <a:srgbClr val="ED9B28"/>
              </a:solidFill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F6138D-3F36-4067-A3A4-B52FE3AC025D}"/>
              </a:ext>
            </a:extLst>
          </p:cNvPr>
          <p:cNvSpPr txBox="1"/>
          <p:nvPr/>
        </p:nvSpPr>
        <p:spPr>
          <a:xfrm>
            <a:off x="5962227" y="2620938"/>
            <a:ext cx="7413171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chemeClr val="accent2">
                    <a:lumMod val="75000"/>
                  </a:schemeClr>
                </a:solidFill>
              </a:rPr>
              <a:t>Rate</a:t>
            </a:r>
            <a:r>
              <a:rPr lang="en-US" sz="2200">
                <a:solidFill>
                  <a:srgbClr val="7B9F15"/>
                </a:solidFill>
              </a:rPr>
              <a:t> </a:t>
            </a:r>
            <a:r>
              <a:rPr lang="en-US" sz="2200"/>
              <a:t>and </a:t>
            </a:r>
            <a:r>
              <a:rPr lang="en-US" sz="2200">
                <a:solidFill>
                  <a:schemeClr val="accent2">
                    <a:lumMod val="75000"/>
                  </a:schemeClr>
                </a:solidFill>
              </a:rPr>
              <a:t>review </a:t>
            </a:r>
            <a:r>
              <a:rPr lang="en-US" sz="2200"/>
              <a:t>your books to unlock badges</a:t>
            </a:r>
            <a:endParaRPr lang="en-US" sz="2200"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156CB7-8C98-436B-BD12-27A395FE2B52}"/>
              </a:ext>
            </a:extLst>
          </p:cNvPr>
          <p:cNvSpPr txBox="1"/>
          <p:nvPr/>
        </p:nvSpPr>
        <p:spPr>
          <a:xfrm>
            <a:off x="5962227" y="3227621"/>
            <a:ext cx="7413171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/>
              <a:t>Play </a:t>
            </a:r>
            <a:r>
              <a:rPr lang="en-US" sz="2200">
                <a:solidFill>
                  <a:schemeClr val="accent2">
                    <a:lumMod val="75000"/>
                  </a:schemeClr>
                </a:solidFill>
              </a:rPr>
              <a:t>games </a:t>
            </a:r>
            <a:r>
              <a:rPr lang="en-US" sz="2200"/>
              <a:t>and enter</a:t>
            </a:r>
            <a:r>
              <a:rPr lang="en-US" sz="2200">
                <a:solidFill>
                  <a:srgbClr val="FF9900"/>
                </a:solidFill>
              </a:rPr>
              <a:t> </a:t>
            </a:r>
            <a:r>
              <a:rPr lang="en-US" sz="2200">
                <a:solidFill>
                  <a:schemeClr val="accent2">
                    <a:lumMod val="75000"/>
                  </a:schemeClr>
                </a:solidFill>
              </a:rPr>
              <a:t>competitions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31B3CA-F137-45FB-8620-3B10EC47FD04}"/>
              </a:ext>
            </a:extLst>
          </p:cNvPr>
          <p:cNvSpPr txBox="1"/>
          <p:nvPr/>
        </p:nvSpPr>
        <p:spPr>
          <a:xfrm>
            <a:off x="5941102" y="3776455"/>
            <a:ext cx="511310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/>
              <a:t>Enter the codes printed on your stickers to unlock </a:t>
            </a:r>
            <a:r>
              <a:rPr lang="en-US" sz="2200">
                <a:solidFill>
                  <a:schemeClr val="accent2">
                    <a:lumMod val="75000"/>
                  </a:schemeClr>
                </a:solidFill>
              </a:rPr>
              <a:t>extra rewards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141B28-7942-41A6-82AF-EF9B0A918BF8}"/>
              </a:ext>
            </a:extLst>
          </p:cNvPr>
          <p:cNvSpPr txBox="1"/>
          <p:nvPr/>
        </p:nvSpPr>
        <p:spPr>
          <a:xfrm>
            <a:off x="5941102" y="4712530"/>
            <a:ext cx="5046857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/>
              <a:t>Use the</a:t>
            </a:r>
            <a:r>
              <a:rPr lang="en-US" sz="2200">
                <a:solidFill>
                  <a:srgbClr val="ED9B28"/>
                </a:solidFill>
              </a:rPr>
              <a:t> </a:t>
            </a:r>
            <a:r>
              <a:rPr lang="en-US" sz="2200">
                <a:solidFill>
                  <a:schemeClr val="accent2">
                    <a:lumMod val="75000"/>
                  </a:schemeClr>
                </a:solidFill>
              </a:rPr>
              <a:t>Book Sorter</a:t>
            </a:r>
            <a:r>
              <a:rPr lang="en-US" sz="2200"/>
              <a:t> to find books recommended by other children</a:t>
            </a:r>
            <a:endParaRPr lang="en-US" sz="2200">
              <a:solidFill>
                <a:srgbClr val="ED9B28"/>
              </a:solidFill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94D46B-5B92-4BBC-AA61-5FB062E4417F}"/>
              </a:ext>
            </a:extLst>
          </p:cNvPr>
          <p:cNvSpPr txBox="1"/>
          <p:nvPr/>
        </p:nvSpPr>
        <p:spPr>
          <a:xfrm>
            <a:off x="5979614" y="2025665"/>
            <a:ext cx="7413171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/>
              <a:t>Set your own</a:t>
            </a:r>
            <a:r>
              <a:rPr lang="en-US" sz="2200">
                <a:solidFill>
                  <a:srgbClr val="7B9F15"/>
                </a:solidFill>
              </a:rPr>
              <a:t> </a:t>
            </a:r>
            <a:r>
              <a:rPr lang="en-US" sz="2200">
                <a:solidFill>
                  <a:schemeClr val="accent2">
                    <a:lumMod val="75000"/>
                  </a:schemeClr>
                </a:solidFill>
              </a:rPr>
              <a:t>summer reading goal</a:t>
            </a:r>
            <a:endParaRPr lang="en-US" sz="2200">
              <a:solidFill>
                <a:schemeClr val="accent2">
                  <a:lumMod val="75000"/>
                </a:schemeClr>
              </a:solidFill>
              <a:cs typeface="Calibri"/>
            </a:endParaRPr>
          </a:p>
        </p:txBody>
      </p:sp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BEDAFDA7-FACC-05BB-4080-C632D8A60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46" y="2101242"/>
            <a:ext cx="4775199" cy="2895786"/>
          </a:xfrm>
          <a:prstGeom prst="rect">
            <a:avLst/>
          </a:prstGeom>
        </p:spPr>
      </p:pic>
      <p:pic>
        <p:nvPicPr>
          <p:cNvPr id="15" name="Picture 14" descr="A picture containing text, bowed instrument, guitar&#10;&#10;Description automatically generated">
            <a:extLst>
              <a:ext uri="{FF2B5EF4-FFF2-40B4-BE49-F238E27FC236}">
                <a16:creationId xmlns:a16="http://schemas.microsoft.com/office/drawing/2014/main" id="{C9D313C3-CD1B-8846-8AAE-98E3197D6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764" y="296224"/>
            <a:ext cx="1528390" cy="20786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44D2BC-1DBB-1370-5BF3-3E446F2BB102}"/>
              </a:ext>
            </a:extLst>
          </p:cNvPr>
          <p:cNvSpPr txBox="1"/>
          <p:nvPr/>
        </p:nvSpPr>
        <p:spPr>
          <a:xfrm>
            <a:off x="410579" y="6466473"/>
            <a:ext cx="6934200" cy="27699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ea typeface="Calibri"/>
                <a:cs typeface="Calibri"/>
              </a:rPr>
              <a:t>Illustrations by Julian Beresford and © The Reading Agency 2022</a:t>
            </a:r>
          </a:p>
        </p:txBody>
      </p:sp>
    </p:spTree>
    <p:extLst>
      <p:ext uri="{BB962C8B-B14F-4D97-AF65-F5344CB8AC3E}">
        <p14:creationId xmlns:p14="http://schemas.microsoft.com/office/powerpoint/2010/main" val="1011039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2B80D-CE1F-4822-A94A-370C2B351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009" y="3223041"/>
            <a:ext cx="5864408" cy="20107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GB" sz="4800" b="1">
                <a:solidFill>
                  <a:schemeClr val="accent2">
                    <a:lumMod val="75000"/>
                  </a:schemeClr>
                </a:solidFill>
              </a:rPr>
              <a:t>See you at the library!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A3AF3C-D8FF-4B39-8205-0AC2AFDB61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215" t="34667" r="1214" b="36000"/>
          <a:stretch/>
        </p:blipFill>
        <p:spPr>
          <a:xfrm>
            <a:off x="2671165" y="1287372"/>
            <a:ext cx="6648796" cy="1776335"/>
          </a:xfrm>
          <a:prstGeom prst="rect">
            <a:avLst/>
          </a:prstGeom>
        </p:spPr>
      </p:pic>
      <p:pic>
        <p:nvPicPr>
          <p:cNvPr id="10" name="Picture 9" descr="A picture containing text, bowed instrument&#10;&#10;Description automatically generated">
            <a:extLst>
              <a:ext uri="{FF2B5EF4-FFF2-40B4-BE49-F238E27FC236}">
                <a16:creationId xmlns:a16="http://schemas.microsoft.com/office/drawing/2014/main" id="{55162510-C547-21D1-F135-F06E79C08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272" y="4937898"/>
            <a:ext cx="1733507" cy="1265459"/>
          </a:xfrm>
          <a:prstGeom prst="rect">
            <a:avLst/>
          </a:prstGeom>
        </p:spPr>
      </p:pic>
      <p:pic>
        <p:nvPicPr>
          <p:cNvPr id="11" name="Picture 10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52FF5F6E-6982-64C2-2CFB-E50F00086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626" y="577743"/>
            <a:ext cx="2180143" cy="1046469"/>
          </a:xfrm>
          <a:prstGeom prst="rect">
            <a:avLst/>
          </a:prstGeom>
        </p:spPr>
      </p:pic>
      <p:pic>
        <p:nvPicPr>
          <p:cNvPr id="12" name="Picture 11" descr="Diagram, schematic&#10;&#10;Description automatically generated">
            <a:extLst>
              <a:ext uri="{FF2B5EF4-FFF2-40B4-BE49-F238E27FC236}">
                <a16:creationId xmlns:a16="http://schemas.microsoft.com/office/drawing/2014/main" id="{19F64DDD-21E4-07DB-18C9-0C113E13C1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22" y="3489539"/>
            <a:ext cx="2308773" cy="2508866"/>
          </a:xfrm>
          <a:prstGeom prst="rect">
            <a:avLst/>
          </a:prstGeom>
        </p:spPr>
      </p:pic>
      <p:pic>
        <p:nvPicPr>
          <p:cNvPr id="13" name="Picture 12" descr="A picture containing fireworks, outdoor object, indoor&#10;&#10;Description automatically generated">
            <a:extLst>
              <a:ext uri="{FF2B5EF4-FFF2-40B4-BE49-F238E27FC236}">
                <a16:creationId xmlns:a16="http://schemas.microsoft.com/office/drawing/2014/main" id="{DAB0FF11-50F9-5066-D49C-70876BDCBB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72" y="288451"/>
            <a:ext cx="3467258" cy="1567200"/>
          </a:xfrm>
          <a:prstGeom prst="rect">
            <a:avLst/>
          </a:prstGeom>
        </p:spPr>
      </p:pic>
      <p:pic>
        <p:nvPicPr>
          <p:cNvPr id="14" name="Picture 13" descr="A picture containing doll&#10;&#10;Description automatically generated">
            <a:extLst>
              <a:ext uri="{FF2B5EF4-FFF2-40B4-BE49-F238E27FC236}">
                <a16:creationId xmlns:a16="http://schemas.microsoft.com/office/drawing/2014/main" id="{5BD1343A-8523-F342-A59C-5E97006643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039" y="2125401"/>
            <a:ext cx="2180144" cy="3600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8670CA-AD0D-B1AF-FA4C-388DFF0F5934}"/>
              </a:ext>
            </a:extLst>
          </p:cNvPr>
          <p:cNvSpPr txBox="1"/>
          <p:nvPr/>
        </p:nvSpPr>
        <p:spPr>
          <a:xfrm>
            <a:off x="410579" y="6466473"/>
            <a:ext cx="6934200" cy="27699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ea typeface="Calibri"/>
                <a:cs typeface="Calibri"/>
              </a:rPr>
              <a:t>Illustrations by Julian Beresford and © The Reading Agency 2022</a:t>
            </a:r>
          </a:p>
        </p:txBody>
      </p:sp>
    </p:spTree>
    <p:extLst>
      <p:ext uri="{BB962C8B-B14F-4D97-AF65-F5344CB8AC3E}">
        <p14:creationId xmlns:p14="http://schemas.microsoft.com/office/powerpoint/2010/main" val="44019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5A6D6BB8-790F-D86F-D40B-0BA08ECDA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1" y="2378277"/>
            <a:ext cx="1897418" cy="2692825"/>
          </a:xfrm>
          <a:prstGeom prst="rect">
            <a:avLst/>
          </a:prstGeom>
        </p:spPr>
      </p:pic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AF2B621-9475-E7C5-8A33-74A0FD3F49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809" y="3285627"/>
            <a:ext cx="1944094" cy="2930303"/>
          </a:xfrm>
          <a:prstGeom prst="rect">
            <a:avLst/>
          </a:prstGeom>
        </p:spPr>
      </p:pic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8F9D3409-26D3-A88D-C432-78BEA45AF8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453" y="3143185"/>
            <a:ext cx="1692754" cy="2795847"/>
          </a:xfrm>
          <a:prstGeom prst="rect">
            <a:avLst/>
          </a:prstGeom>
        </p:spPr>
      </p:pic>
      <p:pic>
        <p:nvPicPr>
          <p:cNvPr id="15" name="Picture 14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AF1D380E-A16B-FEE8-3C73-53CD5E4CEC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952" y="1639417"/>
            <a:ext cx="1669009" cy="3091535"/>
          </a:xfrm>
          <a:prstGeom prst="rect">
            <a:avLst/>
          </a:prstGeom>
        </p:spPr>
      </p:pic>
      <p:pic>
        <p:nvPicPr>
          <p:cNvPr id="17" name="Picture 16" descr="Diagram, schematic&#10;&#10;Description automatically generated">
            <a:extLst>
              <a:ext uri="{FF2B5EF4-FFF2-40B4-BE49-F238E27FC236}">
                <a16:creationId xmlns:a16="http://schemas.microsoft.com/office/drawing/2014/main" id="{3D8BCDFB-1320-F894-4B83-02F1A26327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00" y="401865"/>
            <a:ext cx="2540747" cy="27609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CF711B-829C-1857-3905-ED61452F0F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3808">
            <a:off x="1282545" y="668976"/>
            <a:ext cx="2485985" cy="17899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0BD977-D6CC-3B0C-8BEF-674F34094F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1551">
            <a:off x="8023710" y="688946"/>
            <a:ext cx="2485985" cy="1789909"/>
          </a:xfrm>
          <a:prstGeom prst="rect">
            <a:avLst/>
          </a:prstGeom>
        </p:spPr>
      </p:pic>
      <p:pic>
        <p:nvPicPr>
          <p:cNvPr id="14" name="Picture 13" descr="A picture containing person&#10;&#10;Description automatically generated">
            <a:extLst>
              <a:ext uri="{FF2B5EF4-FFF2-40B4-BE49-F238E27FC236}">
                <a16:creationId xmlns:a16="http://schemas.microsoft.com/office/drawing/2014/main" id="{B9CCBF88-9A26-B40F-D81D-D565F0BF4C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004" y="3056854"/>
            <a:ext cx="1904238" cy="29280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520F01-39AC-6632-39A6-E561C4FB27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931" y="3338200"/>
            <a:ext cx="2500918" cy="30078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55AC82-0C10-7325-5CD1-CA5A958EED5D}"/>
              </a:ext>
            </a:extLst>
          </p:cNvPr>
          <p:cNvSpPr txBox="1"/>
          <p:nvPr/>
        </p:nvSpPr>
        <p:spPr>
          <a:xfrm>
            <a:off x="410579" y="6466473"/>
            <a:ext cx="6934200" cy="27699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ea typeface="Calibri"/>
                <a:cs typeface="Calibri"/>
              </a:rPr>
              <a:t>Illustrations by  Julian Beresford and © The Reading Agency 2022</a:t>
            </a:r>
          </a:p>
        </p:txBody>
      </p:sp>
    </p:spTree>
    <p:extLst>
      <p:ext uri="{BB962C8B-B14F-4D97-AF65-F5344CB8AC3E}">
        <p14:creationId xmlns:p14="http://schemas.microsoft.com/office/powerpoint/2010/main" val="3163203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6AB45B-6B2E-4859-D647-B99637E4FC9E}"/>
              </a:ext>
            </a:extLst>
          </p:cNvPr>
          <p:cNvSpPr txBox="1"/>
          <p:nvPr/>
        </p:nvSpPr>
        <p:spPr>
          <a:xfrm>
            <a:off x="410579" y="6466473"/>
            <a:ext cx="6934200" cy="27699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ea typeface="Calibri"/>
                <a:cs typeface="Calibri"/>
              </a:rPr>
              <a:t>Illustrations by Julian Beresford and © The Reading Agency 2022</a:t>
            </a:r>
          </a:p>
        </p:txBody>
      </p:sp>
      <p:pic>
        <p:nvPicPr>
          <p:cNvPr id="32" name="Picture 33">
            <a:extLst>
              <a:ext uri="{FF2B5EF4-FFF2-40B4-BE49-F238E27FC236}">
                <a16:creationId xmlns:a16="http://schemas.microsoft.com/office/drawing/2014/main" id="{F14361C2-4892-FEC3-DBF0-4269F775B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925" y="536184"/>
            <a:ext cx="4447674" cy="5414659"/>
          </a:xfrm>
          <a:prstGeom prst="rect">
            <a:avLst/>
          </a:prstGeom>
        </p:spPr>
      </p:pic>
      <p:pic>
        <p:nvPicPr>
          <p:cNvPr id="37" name="Picture 37">
            <a:extLst>
              <a:ext uri="{FF2B5EF4-FFF2-40B4-BE49-F238E27FC236}">
                <a16:creationId xmlns:a16="http://schemas.microsoft.com/office/drawing/2014/main" id="{AB26D309-43C7-D572-EB95-090B0D4E5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506" y="981102"/>
            <a:ext cx="3304673" cy="465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80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6AB45B-6B2E-4859-D647-B99637E4FC9E}"/>
              </a:ext>
            </a:extLst>
          </p:cNvPr>
          <p:cNvSpPr txBox="1"/>
          <p:nvPr/>
        </p:nvSpPr>
        <p:spPr>
          <a:xfrm>
            <a:off x="410579" y="6466473"/>
            <a:ext cx="6934200" cy="27699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ea typeface="Calibri"/>
                <a:cs typeface="Calibri"/>
              </a:rPr>
              <a:t>Illustrations by Julian Beresford and © The Reading Agency 2022</a:t>
            </a:r>
          </a:p>
        </p:txBody>
      </p:sp>
      <p:pic>
        <p:nvPicPr>
          <p:cNvPr id="26" name="Picture 27">
            <a:extLst>
              <a:ext uri="{FF2B5EF4-FFF2-40B4-BE49-F238E27FC236}">
                <a16:creationId xmlns:a16="http://schemas.microsoft.com/office/drawing/2014/main" id="{4B700278-ACA7-716D-74A8-DE9826724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127" y="409075"/>
            <a:ext cx="3354406" cy="6150140"/>
          </a:xfrm>
          <a:prstGeom prst="rect">
            <a:avLst/>
          </a:prstGeom>
        </p:spPr>
      </p:pic>
      <p:pic>
        <p:nvPicPr>
          <p:cNvPr id="36" name="Picture 36" descr="A picture containing doll&#10;&#10;Description automatically generated">
            <a:extLst>
              <a:ext uri="{FF2B5EF4-FFF2-40B4-BE49-F238E27FC236}">
                <a16:creationId xmlns:a16="http://schemas.microsoft.com/office/drawing/2014/main" id="{9E47E34E-CFEF-3546-E308-8269E41FC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996" y="459205"/>
            <a:ext cx="3918347" cy="605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81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6AB45B-6B2E-4859-D647-B99637E4FC9E}"/>
              </a:ext>
            </a:extLst>
          </p:cNvPr>
          <p:cNvSpPr txBox="1"/>
          <p:nvPr/>
        </p:nvSpPr>
        <p:spPr>
          <a:xfrm>
            <a:off x="410579" y="6466473"/>
            <a:ext cx="6934200" cy="27699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ea typeface="Calibri"/>
                <a:cs typeface="Calibri"/>
              </a:rPr>
              <a:t>Illustrations by Julian Beresford and © The Reading Agency 2022</a:t>
            </a:r>
          </a:p>
        </p:txBody>
      </p:sp>
      <p:pic>
        <p:nvPicPr>
          <p:cNvPr id="28" name="Picture 3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0BC8304-3853-D9AD-4BD3-2BB72E3B4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762" y="970547"/>
            <a:ext cx="3042766" cy="5017168"/>
          </a:xfrm>
          <a:prstGeom prst="rect">
            <a:avLst/>
          </a:prstGeom>
        </p:spPr>
      </p:pic>
      <p:pic>
        <p:nvPicPr>
          <p:cNvPr id="34" name="Picture 3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4E2B4D7-6578-ED9E-AF2B-BEDCA76A1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4923" y="719891"/>
            <a:ext cx="3542073" cy="536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20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5E9C029-7677-416F-9A8A-729A19222E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224" b="34062"/>
          <a:stretch/>
        </p:blipFill>
        <p:spPr>
          <a:xfrm>
            <a:off x="335062" y="438612"/>
            <a:ext cx="4173221" cy="11322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F1988B-79F1-407D-B073-E28C24B38667}"/>
              </a:ext>
            </a:extLst>
          </p:cNvPr>
          <p:cNvSpPr txBox="1"/>
          <p:nvPr/>
        </p:nvSpPr>
        <p:spPr>
          <a:xfrm>
            <a:off x="4940165" y="1656801"/>
            <a:ext cx="682374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00000"/>
              <a:buFontTx/>
              <a:buBlip>
                <a:blip r:embed="rId4"/>
              </a:buBlip>
              <a:tabLst/>
              <a:defRPr/>
            </a:pPr>
            <a:endParaRPr kumimoji="0" lang="en-GB" altLang="en-US" sz="1800" b="1" i="0" u="none" strike="noStrike" kern="1200" cap="none" spc="0" normalizeH="0" baseline="0" noProof="0">
              <a:ln>
                <a:noFill/>
              </a:ln>
              <a:solidFill>
                <a:srgbClr val="7B9F1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DA7E81-17CC-4428-921A-10E6EBCBFAB5}"/>
              </a:ext>
            </a:extLst>
          </p:cNvPr>
          <p:cNvSpPr txBox="1"/>
          <p:nvPr/>
        </p:nvSpPr>
        <p:spPr>
          <a:xfrm>
            <a:off x="4464338" y="1480231"/>
            <a:ext cx="7298924" cy="37315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Arial"/>
              <a:buChar char="•"/>
              <a:tabLst/>
              <a:defRPr/>
            </a:pPr>
            <a:r>
              <a:rPr kumimoji="0" lang="en-GB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aleway" panose="020B0503030101060003" pitchFamily="34" charset="0"/>
              </a:rPr>
              <a:t>Go to your library this summer to join the Challenge – IT’S FREE!</a:t>
            </a:r>
            <a:endParaRPr lang="en-GB" alt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aleway" panose="020B0503030101060003" pitchFamily="34" charset="0"/>
              <a:ea typeface="Calibri"/>
              <a:cs typeface="Calibri"/>
            </a:endParaRPr>
          </a:p>
          <a:p>
            <a:pPr marL="342900" indent="-342900">
              <a:lnSpc>
                <a:spcPct val="150000"/>
              </a:lnSpc>
              <a:buSzPct val="150000"/>
              <a:buFont typeface="Arial"/>
              <a:buChar char="•"/>
              <a:defRPr/>
            </a:pPr>
            <a:r>
              <a:rPr lang="en-GB" altLang="en-US" sz="2000" dirty="0">
                <a:latin typeface="Raleway" panose="020B0503030101060003" pitchFamily="34" charset="0"/>
              </a:rPr>
              <a:t>Sign up to receive your special Gadgeteers collectors poster.</a:t>
            </a:r>
            <a:endParaRPr lang="en-GB" altLang="en-US" sz="2000" dirty="0">
              <a:latin typeface="Raleway" panose="020B0503030101060003" pitchFamily="34" charset="0"/>
              <a:ea typeface="Calibri"/>
              <a:cs typeface="Calibri"/>
            </a:endParaRPr>
          </a:p>
          <a:p>
            <a:pPr marL="342900" lvl="0" indent="-342900">
              <a:lnSpc>
                <a:spcPct val="150000"/>
              </a:lnSpc>
              <a:buSzPct val="150000"/>
              <a:buFont typeface="Arial"/>
              <a:buChar char="•"/>
              <a:defRPr/>
            </a:pPr>
            <a:r>
              <a:rPr lang="en-GB" altLang="en-US" sz="2000" dirty="0">
                <a:latin typeface="Raleway" panose="020B0503030101060003" pitchFamily="34" charset="0"/>
              </a:rPr>
              <a:t>Choose books to read over the holidays.</a:t>
            </a:r>
            <a:endParaRPr lang="en-GB" altLang="en-US" sz="2000" dirty="0">
              <a:latin typeface="Raleway" panose="020B0503030101060003" pitchFamily="34" charset="0"/>
              <a:ea typeface="Calibri"/>
              <a:cs typeface="Calibri"/>
            </a:endParaRPr>
          </a:p>
          <a:p>
            <a:pPr marL="342900" lvl="0" indent="-342900">
              <a:lnSpc>
                <a:spcPct val="150000"/>
              </a:lnSpc>
              <a:buSzPct val="150000"/>
              <a:buFont typeface="Arial"/>
              <a:buChar char="•"/>
              <a:defRPr/>
            </a:pPr>
            <a:r>
              <a:rPr lang="en-GB" altLang="en-US" sz="2000" dirty="0">
                <a:latin typeface="Raleway" panose="020B0503030101060003" pitchFamily="34" charset="0"/>
              </a:rPr>
              <a:t>Collect stickers for each book you read.</a:t>
            </a:r>
            <a:endParaRPr lang="en-GB" altLang="en-US" sz="2000" dirty="0">
              <a:latin typeface="Raleway" panose="020B0503030101060003" pitchFamily="34" charset="0"/>
              <a:ea typeface="Calibri"/>
              <a:cs typeface="Calibri"/>
            </a:endParaRPr>
          </a:p>
          <a:p>
            <a:pPr marL="342900" indent="-342900">
              <a:lnSpc>
                <a:spcPct val="150000"/>
              </a:lnSpc>
              <a:buSzPct val="150000"/>
              <a:buFont typeface="Arial"/>
              <a:buChar char="•"/>
              <a:defRPr/>
            </a:pPr>
            <a:r>
              <a:rPr lang="en-GB" altLang="en-US" sz="2000" dirty="0">
                <a:latin typeface="Raleway" panose="020B0503030101060003" pitchFamily="34" charset="0"/>
              </a:rPr>
              <a:t>Add the stickers to your poster to complete the Challenge and become a Gadgeteer!</a:t>
            </a:r>
            <a:endParaRPr lang="en-GB" altLang="en-US" sz="2000" dirty="0">
              <a:latin typeface="Raleway" panose="020B0503030101060003" pitchFamily="34" charset="0"/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6C2948-FFDA-19E4-36B9-40AF37AE921F}"/>
              </a:ext>
            </a:extLst>
          </p:cNvPr>
          <p:cNvSpPr txBox="1"/>
          <p:nvPr/>
        </p:nvSpPr>
        <p:spPr>
          <a:xfrm>
            <a:off x="410579" y="6466473"/>
            <a:ext cx="6934200" cy="27699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ea typeface="Calibri"/>
                <a:cs typeface="Calibri"/>
              </a:rPr>
              <a:t>Illustrations by Julian Beresford and © The Reading Agency 2022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2F48E3C1-95E7-4C63-8181-A06AECF4E2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29" r="1778" b="-315"/>
          <a:stretch/>
        </p:blipFill>
        <p:spPr>
          <a:xfrm>
            <a:off x="629282" y="1480231"/>
            <a:ext cx="3248397" cy="4657261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6B5B93-75C2-4152-B0C0-E543983243A5}"/>
              </a:ext>
            </a:extLst>
          </p:cNvPr>
          <p:cNvSpPr txBox="1"/>
          <p:nvPr/>
        </p:nvSpPr>
        <p:spPr>
          <a:xfrm>
            <a:off x="4709160" y="777240"/>
            <a:ext cx="7054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Raleway" panose="020B0503030101060003" pitchFamily="34" charset="0"/>
              </a:rPr>
              <a:t>How to take part</a:t>
            </a:r>
          </a:p>
        </p:txBody>
      </p:sp>
    </p:spTree>
    <p:extLst>
      <p:ext uri="{BB962C8B-B14F-4D97-AF65-F5344CB8AC3E}">
        <p14:creationId xmlns:p14="http://schemas.microsoft.com/office/powerpoint/2010/main" val="41891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5E9C029-7677-416F-9A8A-729A19222E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224" b="34062"/>
          <a:stretch/>
        </p:blipFill>
        <p:spPr>
          <a:xfrm>
            <a:off x="335062" y="438612"/>
            <a:ext cx="4173221" cy="113224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8DA7E81-17CC-4428-921A-10E6EBCBFAB5}"/>
              </a:ext>
            </a:extLst>
          </p:cNvPr>
          <p:cNvSpPr txBox="1"/>
          <p:nvPr/>
        </p:nvSpPr>
        <p:spPr>
          <a:xfrm>
            <a:off x="410579" y="1555177"/>
            <a:ext cx="8184781" cy="46549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Arial"/>
              <a:buChar char="•"/>
              <a:tabLst/>
              <a:defRPr/>
            </a:pPr>
            <a:r>
              <a:rPr lang="en-GB" altLang="en-US" sz="2000" dirty="0">
                <a:latin typeface="Raleway" panose="020B0503030101060003" pitchFamily="34" charset="0"/>
                <a:ea typeface="Calibri"/>
                <a:cs typeface="Calibri"/>
              </a:rPr>
              <a:t>Reading </a:t>
            </a:r>
            <a:r>
              <a:rPr lang="en-GB" altLang="en-US" sz="2000" b="1" dirty="0">
                <a:latin typeface="Raleway" panose="020B0503030101060003" pitchFamily="34" charset="0"/>
                <a:ea typeface="Calibri"/>
                <a:cs typeface="Calibri"/>
              </a:rPr>
              <a:t>2 books </a:t>
            </a:r>
            <a:r>
              <a:rPr lang="en-GB" altLang="en-US" sz="2000" dirty="0">
                <a:latin typeface="Raleway" panose="020B0503030101060003" pitchFamily="34" charset="0"/>
                <a:ea typeface="Calibri"/>
                <a:cs typeface="Calibri"/>
              </a:rPr>
              <a:t>means you receive </a:t>
            </a:r>
          </a:p>
          <a:p>
            <a:pPr marL="800100" lvl="1" indent="-342900">
              <a:lnSpc>
                <a:spcPct val="150000"/>
              </a:lnSpc>
              <a:buSzPct val="150000"/>
              <a:buFont typeface="Arial"/>
              <a:buChar char="•"/>
              <a:defRPr/>
            </a:pPr>
            <a:r>
              <a:rPr lang="en-GB" altLang="en-US" sz="2000" dirty="0">
                <a:latin typeface="Raleway" panose="020B0503030101060003" pitchFamily="34" charset="0"/>
                <a:ea typeface="Calibri"/>
                <a:cs typeface="Calibri"/>
              </a:rPr>
              <a:t>Your first set of stickers to start filling up your poster.  </a:t>
            </a:r>
          </a:p>
          <a:p>
            <a:pPr lvl="1">
              <a:lnSpc>
                <a:spcPct val="150000"/>
              </a:lnSpc>
              <a:buSzPct val="150000"/>
              <a:defRPr/>
            </a:pPr>
            <a:r>
              <a:rPr lang="en-GB" altLang="en-US" sz="2000" dirty="0">
                <a:latin typeface="Raleway" panose="020B0503030101060003" pitchFamily="34" charset="0"/>
                <a:ea typeface="Calibri"/>
                <a:cs typeface="Calibri"/>
              </a:rPr>
              <a:t>     These will have the smell of </a:t>
            </a:r>
            <a:r>
              <a:rPr lang="en-GB" altLang="en-US" sz="2000" b="1" dirty="0">
                <a:latin typeface="Raleway" panose="020B0503030101060003" pitchFamily="34" charset="0"/>
                <a:ea typeface="Calibri"/>
                <a:cs typeface="Calibri"/>
              </a:rPr>
              <a:t>cupcakes</a:t>
            </a:r>
            <a:r>
              <a:rPr lang="en-GB" altLang="en-US" sz="2000" dirty="0">
                <a:latin typeface="Raleway" panose="020B0503030101060003" pitchFamily="34" charset="0"/>
                <a:ea typeface="Calibri"/>
                <a:cs typeface="Calibri"/>
              </a:rPr>
              <a:t>…. </a:t>
            </a:r>
            <a:r>
              <a:rPr lang="en-GB" altLang="en-US" sz="2000" dirty="0" err="1">
                <a:latin typeface="Raleway" panose="020B0503030101060003" pitchFamily="34" charset="0"/>
                <a:ea typeface="Calibri"/>
                <a:cs typeface="Calibri"/>
              </a:rPr>
              <a:t>Mmm</a:t>
            </a:r>
            <a:r>
              <a:rPr lang="en-GB" altLang="en-US" sz="2000" dirty="0">
                <a:latin typeface="Raleway" panose="020B0503030101060003" pitchFamily="34" charset="0"/>
                <a:ea typeface="Calibri"/>
                <a:cs typeface="Calibri"/>
              </a:rPr>
              <a:t> delicious!</a:t>
            </a:r>
          </a:p>
          <a:p>
            <a:pPr marL="800100" lvl="1" indent="-342900">
              <a:lnSpc>
                <a:spcPct val="150000"/>
              </a:lnSpc>
              <a:buSzPct val="150000"/>
              <a:buFont typeface="Arial"/>
              <a:buChar char="•"/>
              <a:defRPr/>
            </a:pPr>
            <a:r>
              <a:rPr lang="en-GB" altLang="en-US" sz="2000" dirty="0">
                <a:latin typeface="Raleway" panose="020B0503030101060003" pitchFamily="34" charset="0"/>
                <a:ea typeface="Calibri"/>
                <a:cs typeface="Calibri"/>
              </a:rPr>
              <a:t>You’ll also get a Gadgeteers bookmark.</a:t>
            </a:r>
          </a:p>
          <a:p>
            <a:pPr marL="800100" lvl="1" indent="-342900">
              <a:lnSpc>
                <a:spcPct val="150000"/>
              </a:lnSpc>
              <a:buSzPct val="150000"/>
              <a:buFont typeface="Arial"/>
              <a:buChar char="•"/>
              <a:defRPr/>
            </a:pPr>
            <a:endParaRPr lang="en-GB" altLang="en-US" sz="2000" dirty="0">
              <a:latin typeface="Raleway" panose="020B0503030101060003" pitchFamily="34" charset="0"/>
              <a:ea typeface="Calibri"/>
              <a:cs typeface="Calibri"/>
            </a:endParaRPr>
          </a:p>
          <a:p>
            <a:pPr marL="342900" lvl="0" indent="-342900">
              <a:lnSpc>
                <a:spcPct val="150000"/>
              </a:lnSpc>
              <a:buSzPct val="150000"/>
              <a:buFont typeface="Arial"/>
              <a:buChar char="•"/>
              <a:defRPr/>
            </a:pPr>
            <a:r>
              <a:rPr lang="en-GB" altLang="en-US" sz="2000" dirty="0">
                <a:latin typeface="Raleway" panose="020B0503030101060003" pitchFamily="34" charset="0"/>
                <a:ea typeface="Calibri"/>
                <a:cs typeface="Calibri"/>
              </a:rPr>
              <a:t>Reading</a:t>
            </a:r>
            <a:r>
              <a:rPr lang="en-GB" altLang="en-US" sz="2000" b="1" dirty="0">
                <a:latin typeface="Raleway" panose="020B0503030101060003" pitchFamily="34" charset="0"/>
                <a:ea typeface="Calibri"/>
                <a:cs typeface="Calibri"/>
              </a:rPr>
              <a:t> 4 books </a:t>
            </a:r>
            <a:r>
              <a:rPr lang="en-GB" altLang="en-US" sz="2000" dirty="0">
                <a:latin typeface="Raleway" panose="020B0503030101060003" pitchFamily="34" charset="0"/>
                <a:ea typeface="Calibri"/>
                <a:cs typeface="Calibri"/>
              </a:rPr>
              <a:t>means you receive </a:t>
            </a:r>
          </a:p>
          <a:p>
            <a:pPr marL="800100" lvl="1" indent="-342900">
              <a:lnSpc>
                <a:spcPct val="150000"/>
              </a:lnSpc>
              <a:buSzPct val="150000"/>
              <a:buFont typeface="Arial"/>
              <a:buChar char="•"/>
              <a:defRPr/>
            </a:pPr>
            <a:r>
              <a:rPr lang="en-GB" altLang="en-US" sz="2000" dirty="0">
                <a:latin typeface="Raleway" panose="020B0503030101060003" pitchFamily="34" charset="0"/>
                <a:ea typeface="Calibri"/>
                <a:cs typeface="Calibri"/>
              </a:rPr>
              <a:t>Your second set of stickers.  </a:t>
            </a:r>
          </a:p>
          <a:p>
            <a:pPr lvl="1">
              <a:lnSpc>
                <a:spcPct val="150000"/>
              </a:lnSpc>
              <a:buSzPct val="150000"/>
              <a:defRPr/>
            </a:pPr>
            <a:r>
              <a:rPr lang="en-GB" altLang="en-US" sz="2000" dirty="0">
                <a:latin typeface="Raleway" panose="020B0503030101060003" pitchFamily="34" charset="0"/>
                <a:ea typeface="Calibri"/>
                <a:cs typeface="Calibri"/>
              </a:rPr>
              <a:t>     These will have the smell of</a:t>
            </a:r>
            <a:r>
              <a:rPr lang="en-GB" altLang="en-US" sz="2000" b="1" dirty="0">
                <a:latin typeface="Raleway" panose="020B0503030101060003" pitchFamily="34" charset="0"/>
                <a:ea typeface="Calibri"/>
                <a:cs typeface="Calibri"/>
              </a:rPr>
              <a:t> slime</a:t>
            </a:r>
            <a:r>
              <a:rPr lang="en-GB" altLang="en-US" sz="2000" dirty="0">
                <a:latin typeface="Raleway" panose="020B0503030101060003" pitchFamily="34" charset="0"/>
                <a:ea typeface="Calibri"/>
                <a:cs typeface="Calibri"/>
              </a:rPr>
              <a:t>…. Eek!</a:t>
            </a:r>
          </a:p>
          <a:p>
            <a:pPr marL="800100" lvl="1" indent="-342900">
              <a:lnSpc>
                <a:spcPct val="150000"/>
              </a:lnSpc>
              <a:buSzPct val="150000"/>
              <a:buFont typeface="Arial"/>
              <a:buChar char="•"/>
              <a:defRPr/>
            </a:pPr>
            <a:r>
              <a:rPr lang="en-GB" altLang="en-US" sz="2000" dirty="0">
                <a:latin typeface="Raleway" panose="020B0503030101060003" pitchFamily="34" charset="0"/>
                <a:ea typeface="Calibri"/>
                <a:cs typeface="Calibri"/>
              </a:rPr>
              <a:t>You’ll also get a Gadgeteers pencil.</a:t>
            </a:r>
          </a:p>
          <a:p>
            <a:pPr marL="800100" lvl="1" indent="-342900">
              <a:lnSpc>
                <a:spcPct val="150000"/>
              </a:lnSpc>
              <a:buSzPct val="150000"/>
              <a:buFont typeface="Arial"/>
              <a:buChar char="•"/>
              <a:defRPr/>
            </a:pPr>
            <a:endParaRPr lang="en-GB" altLang="en-US" sz="2000" dirty="0">
              <a:latin typeface="Raleway" panose="020B0503030101060003" pitchFamily="34" charset="0"/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6C2948-FFDA-19E4-36B9-40AF37AE921F}"/>
              </a:ext>
            </a:extLst>
          </p:cNvPr>
          <p:cNvSpPr txBox="1"/>
          <p:nvPr/>
        </p:nvSpPr>
        <p:spPr>
          <a:xfrm>
            <a:off x="410579" y="6466473"/>
            <a:ext cx="6934200" cy="27699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ea typeface="Calibri"/>
                <a:cs typeface="Calibri"/>
              </a:rPr>
              <a:t>Illustrations by Julian Beresford and © The Reading Agency 2022</a:t>
            </a:r>
          </a:p>
        </p:txBody>
      </p:sp>
      <p:pic>
        <p:nvPicPr>
          <p:cNvPr id="7" name="Picture 6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6C20194A-4B40-4117-8858-E850CB699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877" y="152147"/>
            <a:ext cx="1447800" cy="655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0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5E9C029-7677-416F-9A8A-729A19222E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224" b="34062"/>
          <a:stretch/>
        </p:blipFill>
        <p:spPr>
          <a:xfrm>
            <a:off x="335062" y="438612"/>
            <a:ext cx="4173221" cy="11322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F1988B-79F1-407D-B073-E28C24B38667}"/>
              </a:ext>
            </a:extLst>
          </p:cNvPr>
          <p:cNvSpPr txBox="1"/>
          <p:nvPr/>
        </p:nvSpPr>
        <p:spPr>
          <a:xfrm>
            <a:off x="4940165" y="1656801"/>
            <a:ext cx="682374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00000"/>
              <a:buFontTx/>
              <a:buBlip>
                <a:blip r:embed="rId4"/>
              </a:buBlip>
              <a:tabLst/>
              <a:defRPr/>
            </a:pPr>
            <a:endParaRPr kumimoji="0" lang="en-GB" altLang="en-US" sz="1800" b="1" i="0" u="none" strike="noStrike" kern="1200" cap="none" spc="0" normalizeH="0" baseline="0" noProof="0">
              <a:ln>
                <a:noFill/>
              </a:ln>
              <a:solidFill>
                <a:srgbClr val="7B9F1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DA7E81-17CC-4428-921A-10E6EBCBFAB5}"/>
              </a:ext>
            </a:extLst>
          </p:cNvPr>
          <p:cNvSpPr txBox="1"/>
          <p:nvPr/>
        </p:nvSpPr>
        <p:spPr>
          <a:xfrm>
            <a:off x="580768" y="1480231"/>
            <a:ext cx="5189837" cy="46549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Arial"/>
              <a:buChar char="•"/>
              <a:tabLst/>
              <a:defRPr/>
            </a:pPr>
            <a:r>
              <a:rPr lang="en-GB" altLang="en-US" sz="2000" dirty="0">
                <a:latin typeface="Raleway" panose="020B0503030101060003" pitchFamily="34" charset="0"/>
                <a:ea typeface="Calibri"/>
                <a:cs typeface="Calibri"/>
              </a:rPr>
              <a:t>Reading </a:t>
            </a:r>
            <a:r>
              <a:rPr lang="en-GB" altLang="en-US" sz="2000" b="1" dirty="0">
                <a:latin typeface="Raleway" panose="020B0503030101060003" pitchFamily="34" charset="0"/>
                <a:ea typeface="Calibri"/>
                <a:cs typeface="Calibri"/>
              </a:rPr>
              <a:t>6 books </a:t>
            </a:r>
            <a:r>
              <a:rPr lang="en-GB" altLang="en-US" sz="2000" dirty="0">
                <a:latin typeface="Raleway" panose="020B0503030101060003" pitchFamily="34" charset="0"/>
                <a:ea typeface="Calibri"/>
                <a:cs typeface="Calibri"/>
              </a:rPr>
              <a:t>means you have completed the challenge!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tabLst/>
              <a:defRPr/>
            </a:pPr>
            <a:br>
              <a:rPr lang="en-GB" altLang="en-US" sz="2000" dirty="0">
                <a:latin typeface="Raleway" panose="020B0503030101060003" pitchFamily="34" charset="0"/>
                <a:ea typeface="Calibri"/>
                <a:cs typeface="Calibri"/>
              </a:rPr>
            </a:br>
            <a:r>
              <a:rPr lang="en-GB" altLang="en-US" sz="2000" dirty="0">
                <a:latin typeface="Raleway" panose="020B0503030101060003" pitchFamily="34" charset="0"/>
                <a:ea typeface="Calibri"/>
                <a:cs typeface="Calibri"/>
              </a:rPr>
              <a:t>You receive</a:t>
            </a:r>
          </a:p>
          <a:p>
            <a:pPr marL="800100" lvl="1" indent="-342900">
              <a:lnSpc>
                <a:spcPct val="150000"/>
              </a:lnSpc>
              <a:buSzPct val="150000"/>
              <a:buFont typeface="Arial"/>
              <a:buChar char="•"/>
              <a:defRPr/>
            </a:pPr>
            <a:r>
              <a:rPr lang="en-GB" altLang="en-US" sz="2000" dirty="0">
                <a:latin typeface="Raleway" panose="020B0503030101060003" pitchFamily="34" charset="0"/>
                <a:ea typeface="Calibri"/>
                <a:cs typeface="Calibri"/>
              </a:rPr>
              <a:t>Your final set of stickers.  These will have the smell of …..</a:t>
            </a:r>
            <a:r>
              <a:rPr lang="en-GB" altLang="en-US" sz="2000" b="1" dirty="0">
                <a:latin typeface="Raleway" panose="020B0503030101060003" pitchFamily="34" charset="0"/>
                <a:ea typeface="Calibri"/>
                <a:cs typeface="Calibri"/>
              </a:rPr>
              <a:t>salad</a:t>
            </a:r>
            <a:r>
              <a:rPr lang="en-GB" altLang="en-US" sz="2000" dirty="0">
                <a:latin typeface="Raleway" panose="020B0503030101060003" pitchFamily="34" charset="0"/>
                <a:ea typeface="Calibri"/>
                <a:cs typeface="Calibri"/>
              </a:rPr>
              <a:t>…. ?!!</a:t>
            </a:r>
          </a:p>
          <a:p>
            <a:pPr marL="800100" lvl="1" indent="-342900">
              <a:lnSpc>
                <a:spcPct val="150000"/>
              </a:lnSpc>
              <a:buSzPct val="150000"/>
              <a:buFont typeface="Arial"/>
              <a:buChar char="•"/>
              <a:defRPr/>
            </a:pPr>
            <a:r>
              <a:rPr lang="en-GB" altLang="en-US" sz="2000" dirty="0">
                <a:latin typeface="Raleway" panose="020B0503030101060003" pitchFamily="34" charset="0"/>
                <a:ea typeface="Calibri"/>
                <a:cs typeface="Calibri"/>
              </a:rPr>
              <a:t> You’ll also get a medal and a certificate.</a:t>
            </a:r>
          </a:p>
          <a:p>
            <a:pPr marL="800100" lvl="1" indent="-342900">
              <a:lnSpc>
                <a:spcPct val="150000"/>
              </a:lnSpc>
              <a:buSzPct val="150000"/>
              <a:buFont typeface="Arial"/>
              <a:buChar char="•"/>
              <a:defRPr/>
            </a:pPr>
            <a:endParaRPr lang="en-GB" altLang="en-US" sz="2000" dirty="0">
              <a:latin typeface="Raleway" panose="020B0503030101060003" pitchFamily="34" charset="0"/>
              <a:ea typeface="Calibri"/>
              <a:cs typeface="Calibri"/>
            </a:endParaRPr>
          </a:p>
          <a:p>
            <a:pPr marL="800100" lvl="1" indent="-342900">
              <a:lnSpc>
                <a:spcPct val="150000"/>
              </a:lnSpc>
              <a:buSzPct val="150000"/>
              <a:buFont typeface="Arial"/>
              <a:buChar char="•"/>
              <a:defRPr/>
            </a:pPr>
            <a:endParaRPr lang="en-GB" altLang="en-US" sz="2000" dirty="0">
              <a:latin typeface="Raleway" panose="020B0503030101060003" pitchFamily="34" charset="0"/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6C2948-FFDA-19E4-36B9-40AF37AE921F}"/>
              </a:ext>
            </a:extLst>
          </p:cNvPr>
          <p:cNvSpPr txBox="1"/>
          <p:nvPr/>
        </p:nvSpPr>
        <p:spPr>
          <a:xfrm>
            <a:off x="410579" y="6466473"/>
            <a:ext cx="6934200" cy="27699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ea typeface="Calibri"/>
                <a:cs typeface="Calibri"/>
              </a:rPr>
              <a:t>Illustrations by Julian Beresford and © The Reading Agency 2022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E14963A-A7BF-46BC-8253-38D98F35D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297086"/>
            <a:ext cx="3025225" cy="4263827"/>
          </a:xfrm>
          <a:prstGeom prst="rect">
            <a:avLst/>
          </a:prstGeom>
        </p:spPr>
      </p:pic>
      <p:pic>
        <p:nvPicPr>
          <p:cNvPr id="7" name="Picture 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1C873654-6921-417C-BC5D-E3191203FA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7280"/>
          <a:stretch/>
        </p:blipFill>
        <p:spPr>
          <a:xfrm>
            <a:off x="9423191" y="1293857"/>
            <a:ext cx="2340719" cy="2135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085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DB86D18-1D50-470D-A7D1-32DE9BDB85B1}"/>
              </a:ext>
            </a:extLst>
          </p:cNvPr>
          <p:cNvSpPr txBox="1"/>
          <p:nvPr/>
        </p:nvSpPr>
        <p:spPr>
          <a:xfrm>
            <a:off x="569351" y="742114"/>
            <a:ext cx="6093724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altLang="en-US" sz="4400" b="1" dirty="0">
                <a:solidFill>
                  <a:schemeClr val="accent5"/>
                </a:solidFill>
              </a:rPr>
              <a:t>The Challenge Begins…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DEC2C7-E9E0-4DB1-A23C-B821EF6A0466}"/>
              </a:ext>
            </a:extLst>
          </p:cNvPr>
          <p:cNvSpPr txBox="1"/>
          <p:nvPr/>
        </p:nvSpPr>
        <p:spPr>
          <a:xfrm>
            <a:off x="5758" y="1753484"/>
            <a:ext cx="7220909" cy="33162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 defTabSz="758825">
              <a:spcBef>
                <a:spcPts val="700"/>
              </a:spcBef>
              <a:buClr>
                <a:srgbClr val="951B81"/>
              </a:buClr>
              <a:buNone/>
            </a:pPr>
            <a:r>
              <a:rPr lang="en-GB" altLang="en-US" sz="4400" dirty="0">
                <a:latin typeface="Raleway" panose="020B0503030101060003" pitchFamily="34" charset="0"/>
                <a:ea typeface="Tw Cen MT" panose="020B0602020104020603" pitchFamily="34" charset="0"/>
                <a:cs typeface="Tw Cen MT" panose="020B0602020104020603" pitchFamily="34" charset="0"/>
                <a:sym typeface="Tw Cen MT" panose="020B0602020104020603" pitchFamily="34" charset="0"/>
              </a:rPr>
              <a:t>Join in at any Nottinghamshire library.</a:t>
            </a:r>
          </a:p>
          <a:p>
            <a:pPr marL="0" indent="0" algn="ctr" defTabSz="758825">
              <a:spcBef>
                <a:spcPts val="700"/>
              </a:spcBef>
              <a:buClr>
                <a:srgbClr val="951B81"/>
              </a:buClr>
              <a:buNone/>
            </a:pPr>
            <a:endParaRPr lang="en-GB" altLang="en-US" sz="1600" dirty="0">
              <a:latin typeface="Raleway" panose="020B0503030101060003" pitchFamily="34" charset="0"/>
              <a:ea typeface="Tw Cen MT" panose="020B0602020104020603" pitchFamily="34" charset="0"/>
              <a:cs typeface="Tw Cen MT" panose="020B0602020104020603" pitchFamily="34" charset="0"/>
              <a:sym typeface="Tw Cen MT" panose="020B0602020104020603" pitchFamily="34" charset="0"/>
            </a:endParaRPr>
          </a:p>
          <a:p>
            <a:pPr marL="0" indent="0" algn="ctr" defTabSz="758825">
              <a:spcBef>
                <a:spcPts val="700"/>
              </a:spcBef>
              <a:buClr>
                <a:srgbClr val="951B81"/>
              </a:buClr>
              <a:buNone/>
            </a:pPr>
            <a:r>
              <a:rPr lang="en-GB" altLang="en-US" sz="4400" dirty="0">
                <a:latin typeface="Raleway" panose="020B0503030101060003" pitchFamily="34" charset="0"/>
                <a:ea typeface="Tw Cen MT" panose="020B0602020104020603" pitchFamily="34" charset="0"/>
                <a:cs typeface="Tw Cen MT" panose="020B0602020104020603" pitchFamily="34" charset="0"/>
                <a:sym typeface="Tw Cen MT" panose="020B0602020104020603" pitchFamily="34" charset="0"/>
              </a:rPr>
              <a:t>Gadgeteers starts on </a:t>
            </a:r>
          </a:p>
          <a:p>
            <a:pPr marL="0" indent="0" algn="ctr" defTabSz="758825">
              <a:spcBef>
                <a:spcPts val="700"/>
              </a:spcBef>
              <a:buClr>
                <a:srgbClr val="951B81"/>
              </a:buClr>
              <a:buNone/>
            </a:pPr>
            <a:r>
              <a:rPr lang="en-GB" altLang="en-US" sz="4400" b="1" dirty="0">
                <a:latin typeface="Raleway" panose="020B0503030101060003" pitchFamily="34" charset="0"/>
                <a:ea typeface="Tw Cen MT" panose="020B0602020104020603" pitchFamily="34" charset="0"/>
                <a:cs typeface="Tw Cen MT" panose="020B0602020104020603" pitchFamily="34" charset="0"/>
                <a:sym typeface="Tw Cen MT" panose="020B0602020104020603" pitchFamily="34" charset="0"/>
              </a:rPr>
              <a:t>Saturday 9 July</a:t>
            </a:r>
            <a:endParaRPr lang="en-GB" altLang="en-US" sz="4400" b="1" dirty="0">
              <a:latin typeface="Raleway" panose="020B0503030101060003" pitchFamily="34" charset="0"/>
              <a:ea typeface="Tw Cen MT" panose="020B0602020104020603" pitchFamily="34" charset="0"/>
              <a:cs typeface="Tw Cen MT" panose="020B0602020104020603" pitchFamily="34" charset="0"/>
              <a:sym typeface="Tw Cen MT" panose="020B0602020104020603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2449F8-02EA-2CF3-6035-D4253137F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79" y="5127262"/>
            <a:ext cx="1524003" cy="10972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A18E17-2E5F-8688-58F7-239F2A655FDD}"/>
              </a:ext>
            </a:extLst>
          </p:cNvPr>
          <p:cNvSpPr txBox="1"/>
          <p:nvPr/>
        </p:nvSpPr>
        <p:spPr>
          <a:xfrm>
            <a:off x="410579" y="6466473"/>
            <a:ext cx="6934200" cy="27699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ea typeface="Calibri"/>
                <a:cs typeface="Calibri"/>
              </a:rPr>
              <a:t>Illustrations by Julian Beresford and © The Reading Agency 2022</a:t>
            </a:r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670482A0-F938-4824-8B18-87C8AC3635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07" b="8380"/>
          <a:stretch/>
        </p:blipFill>
        <p:spPr>
          <a:xfrm>
            <a:off x="6968776" y="338657"/>
            <a:ext cx="4812645" cy="626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287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5FBA1C603EEA499CBF596389E140D1" ma:contentTypeVersion="15" ma:contentTypeDescription="Create a new document." ma:contentTypeScope="" ma:versionID="df08b32d9cf8bd240d063767fa83860e">
  <xsd:schema xmlns:xsd="http://www.w3.org/2001/XMLSchema" xmlns:xs="http://www.w3.org/2001/XMLSchema" xmlns:p="http://schemas.microsoft.com/office/2006/metadata/properties" xmlns:ns2="88329ebe-eddf-4a13-9155-b00765335f16" xmlns:ns3="d3493080-8355-45f9-82a1-ed57c908bae9" targetNamespace="http://schemas.microsoft.com/office/2006/metadata/properties" ma:root="true" ma:fieldsID="59c3d6e9679435f3a4d6e3713b107379" ns2:_="" ns3:_="">
    <xsd:import namespace="88329ebe-eddf-4a13-9155-b00765335f16"/>
    <xsd:import namespace="d3493080-8355-45f9-82a1-ed57c908bae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329ebe-eddf-4a13-9155-b00765335f1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493080-8355-45f9-82a1-ed57c908ba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8329ebe-eddf-4a13-9155-b00765335f16">
      <UserInfo>
        <DisplayName>Rose Attu</DisplayName>
        <AccountId>24</AccountId>
        <AccountType/>
      </UserInfo>
      <UserInfo>
        <DisplayName>Emma Braithwaite</DisplayName>
        <AccountId>338</AccountId>
        <AccountType/>
      </UserInfo>
      <UserInfo>
        <DisplayName>Rosie Chalmers</DisplayName>
        <AccountId>2774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FEE2A4A-5B5C-43C0-B622-C4DFAA394D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95B50E-3486-4C21-B8DD-9236061C009A}">
  <ds:schemaRefs>
    <ds:schemaRef ds:uri="88329ebe-eddf-4a13-9155-b00765335f16"/>
    <ds:schemaRef ds:uri="d3493080-8355-45f9-82a1-ed57c908bae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158DE44-BA09-4084-9F31-7567EEBDF479}">
  <ds:schemaRefs>
    <ds:schemaRef ds:uri="88329ebe-eddf-4a13-9155-b00765335f16"/>
    <ds:schemaRef ds:uri="d3493080-8355-45f9-82a1-ed57c908bae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1087</Words>
  <Application>Microsoft Office PowerPoint</Application>
  <PresentationFormat>Widescreen</PresentationFormat>
  <Paragraphs>98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Raleway</vt:lpstr>
      <vt:lpstr>Rockwell</vt:lpstr>
      <vt:lpstr>Trebuchet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Visit the website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Rosie Chalmers</dc:creator>
  <cp:lastModifiedBy>Carolyn Gallagher</cp:lastModifiedBy>
  <cp:revision>13</cp:revision>
  <dcterms:created xsi:type="dcterms:W3CDTF">2021-04-14T09:20:51Z</dcterms:created>
  <dcterms:modified xsi:type="dcterms:W3CDTF">2022-06-24T08:33:44Z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0x010100605FBA1C603EEA499CBF596389E140D1</vt:lpwstr>
  </property>
</Properties>
</file>