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7" r:id="rId3"/>
    <p:sldId id="289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47A"/>
    <a:srgbClr val="58762B"/>
    <a:srgbClr val="DCD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5FDB4-18BC-4F3C-846C-DB68E09A4596}" v="82" dt="2021-07-16T17:36:06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434" autoAdjust="0"/>
  </p:normalViewPr>
  <p:slideViewPr>
    <p:cSldViewPr snapToGrid="0">
      <p:cViewPr varScale="1">
        <p:scale>
          <a:sx n="65" d="100"/>
          <a:sy n="65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C1AE-061E-4B0F-9405-F378905FBC2F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61FD1-40B5-42FC-9310-FE3FE4DE0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61FD1-40B5-42FC-9310-FE3FE4DE04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6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A picture containing red, farm machine&#10;&#10;Description automatically generated">
            <a:extLst>
              <a:ext uri="{FF2B5EF4-FFF2-40B4-BE49-F238E27FC236}">
                <a16:creationId xmlns:a16="http://schemas.microsoft.com/office/drawing/2014/main" id="{BDFC8512-5CB1-4F1C-BAAA-1BE39C47A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2967" r="17256" b="5433"/>
          <a:stretch/>
        </p:blipFill>
        <p:spPr>
          <a:xfrm>
            <a:off x="-17474" y="127000"/>
            <a:ext cx="12215615" cy="66267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A71945-893F-4F3C-85C4-680DB491A8C6}"/>
              </a:ext>
            </a:extLst>
          </p:cNvPr>
          <p:cNvSpPr/>
          <p:nvPr userDrawn="1"/>
        </p:nvSpPr>
        <p:spPr>
          <a:xfrm>
            <a:off x="-6145" y="2105025"/>
            <a:ext cx="12198143" cy="2647950"/>
          </a:xfrm>
          <a:prstGeom prst="rect">
            <a:avLst/>
          </a:prstGeom>
          <a:solidFill>
            <a:srgbClr val="DCD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245F5-8FCC-46CC-910D-54A1E13D6F19}"/>
              </a:ext>
            </a:extLst>
          </p:cNvPr>
          <p:cNvSpPr txBox="1"/>
          <p:nvPr userDrawn="1"/>
        </p:nvSpPr>
        <p:spPr>
          <a:xfrm>
            <a:off x="-17474" y="6476720"/>
            <a:ext cx="12198145" cy="276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Image by Lyn Hopkinson, Miner2Major workshop participant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EB7D-0642-4B24-A687-AA83876B4B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39045" y="2743987"/>
            <a:ext cx="7902575" cy="1163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>
                <a:latin typeface="Zooja Pro" pitchFamily="50" charset="0"/>
              </a:defRPr>
            </a:lvl1pPr>
          </a:lstStyle>
          <a:p>
            <a:pPr lvl="0"/>
            <a:r>
              <a:rPr lang="en-GB" dirty="0">
                <a:latin typeface="Zooja Pro" pitchFamily="50" charset="0"/>
              </a:rPr>
              <a:t>POWERPOINT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38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tree, outdoor, fence&#10;&#10;Description automatically generated">
            <a:extLst>
              <a:ext uri="{FF2B5EF4-FFF2-40B4-BE49-F238E27FC236}">
                <a16:creationId xmlns:a16="http://schemas.microsoft.com/office/drawing/2014/main" id="{E19C1F6B-687B-48AA-8565-F80A5554B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b="27808"/>
          <a:stretch/>
        </p:blipFill>
        <p:spPr>
          <a:xfrm>
            <a:off x="-6145" y="121812"/>
            <a:ext cx="12198145" cy="66012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A71945-893F-4F3C-85C4-680DB491A8C6}"/>
              </a:ext>
            </a:extLst>
          </p:cNvPr>
          <p:cNvSpPr/>
          <p:nvPr userDrawn="1"/>
        </p:nvSpPr>
        <p:spPr>
          <a:xfrm>
            <a:off x="-6145" y="2105025"/>
            <a:ext cx="12198143" cy="2647950"/>
          </a:xfrm>
          <a:prstGeom prst="rect">
            <a:avLst/>
          </a:prstGeom>
          <a:solidFill>
            <a:srgbClr val="5876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F28FA1-21FE-4EF0-B7ED-BEAEA9E5118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58" b="37612"/>
          <a:stretch/>
        </p:blipFill>
        <p:spPr bwMode="auto">
          <a:xfrm>
            <a:off x="9301163" y="451805"/>
            <a:ext cx="2566988" cy="8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689991-D979-44A5-B2EF-75B85AB04FFF}"/>
              </a:ext>
            </a:extLst>
          </p:cNvPr>
          <p:cNvSpPr txBox="1"/>
          <p:nvPr userDrawn="1"/>
        </p:nvSpPr>
        <p:spPr>
          <a:xfrm>
            <a:off x="-17474" y="6476720"/>
            <a:ext cx="12198145" cy="276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Image by Bethany Coulson, NTU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79CA-2149-4C16-B45F-9784A804B9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1300" y="2889849"/>
            <a:ext cx="11626850" cy="1526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Zooja Pro" pitchFamily="50" charset="0"/>
              </a:defRPr>
            </a:lvl1pPr>
          </a:lstStyle>
          <a:p>
            <a:pPr lvl="0"/>
            <a:r>
              <a:rPr lang="en-GB" dirty="0"/>
              <a:t>SECTION HEADER (CAPITALS)</a:t>
            </a:r>
          </a:p>
        </p:txBody>
      </p:sp>
    </p:spTree>
    <p:extLst>
      <p:ext uri="{BB962C8B-B14F-4D97-AF65-F5344CB8AC3E}">
        <p14:creationId xmlns:p14="http://schemas.microsoft.com/office/powerpoint/2010/main" val="312465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105D-33A5-4F7B-B095-0BD65EE67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1223"/>
            <a:ext cx="10515600" cy="115946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GB" dirty="0">
                <a:latin typeface="Zooja Pro" pitchFamily="50" charset="0"/>
              </a:rPr>
              <a:t>HEADER (CAPITALS)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B8B0-39FB-44B6-B239-D2E52DDD9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1600200" lvl="3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2057400" lvl="4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</p:txBody>
      </p:sp>
    </p:spTree>
    <p:extLst>
      <p:ext uri="{BB962C8B-B14F-4D97-AF65-F5344CB8AC3E}">
        <p14:creationId xmlns:p14="http://schemas.microsoft.com/office/powerpoint/2010/main" val="379931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BF78-4206-412D-852D-909AF98DE77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1143000" indent="-342900">
              <a:buFont typeface="Arial" panose="020B0604020202020204" pitchFamily="34" charset="0"/>
              <a:buChar char="•"/>
              <a:defRPr/>
            </a:lvl3pPr>
            <a:lvl4pPr marL="1600200" indent="-342900">
              <a:buFont typeface="Arial" panose="020B0604020202020204" pitchFamily="34" charset="0"/>
              <a:buChar char="•"/>
              <a:defRPr/>
            </a:lvl4pPr>
            <a:lvl5pPr marL="2057400" indent="-342900">
              <a:buFont typeface="Arial" panose="020B0604020202020204" pitchFamily="34" charset="0"/>
              <a:buChar char="•"/>
              <a:defRPr/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1600200" lvl="3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2057400" lvl="4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A3A7A-E9C0-45A4-8E05-BC80A56EDF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1143000" indent="-342900">
              <a:buFont typeface="Arial" panose="020B0604020202020204" pitchFamily="34" charset="0"/>
              <a:buChar char="•"/>
              <a:defRPr/>
            </a:lvl3pPr>
            <a:lvl4pPr marL="1600200" indent="-342900">
              <a:buFont typeface="Arial" panose="020B0604020202020204" pitchFamily="34" charset="0"/>
              <a:buChar char="•"/>
              <a:defRPr/>
            </a:lvl4pPr>
            <a:lvl5pPr marL="2057400" indent="-342900">
              <a:buFont typeface="Arial" panose="020B0604020202020204" pitchFamily="34" charset="0"/>
              <a:buChar char="•"/>
              <a:defRPr/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1600200" lvl="3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marL="2057400" lvl="4" indent="-342900">
              <a:buFont typeface="Arial" panose="020B0604020202020204" pitchFamily="34" charset="0"/>
              <a:buChar char="•"/>
            </a:pPr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0EE81A-76B5-4F2D-B0CB-7DDE91D62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1223"/>
            <a:ext cx="10515600" cy="115946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GB" dirty="0">
                <a:latin typeface="Zooja Pro" pitchFamily="50" charset="0"/>
              </a:rPr>
              <a:t>HEADER (CAPITALS)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121039-83EF-448F-93A9-1133D5A1B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1223"/>
            <a:ext cx="5963194" cy="115946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GB" dirty="0">
                <a:latin typeface="Zooja Pro" pitchFamily="50" charset="0"/>
              </a:rPr>
              <a:t>HEADER (CAPITALS)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FEE01-9BF2-4334-B241-023947ED45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744" y="1854679"/>
            <a:ext cx="5962650" cy="4373563"/>
          </a:xfrm>
          <a:prstGeom prst="rect">
            <a:avLst/>
          </a:prstGeom>
        </p:spPr>
        <p:txBody>
          <a:bodyPr/>
          <a:lstStyle>
            <a:lvl1pPr>
              <a:defRPr>
                <a:latin typeface="Metallophile Sp8 Medium" panose="00000600000000000000" pitchFamily="50" charset="0"/>
              </a:defRPr>
            </a:lvl1pPr>
            <a:lvl2pPr>
              <a:defRPr>
                <a:latin typeface="Metallophile Sp8 Medium" panose="00000600000000000000" pitchFamily="50" charset="0"/>
              </a:defRPr>
            </a:lvl2pPr>
            <a:lvl3pPr>
              <a:defRPr>
                <a:latin typeface="Metallophile Sp8 Medium" panose="00000600000000000000" pitchFamily="50" charset="0"/>
              </a:defRPr>
            </a:lvl3pPr>
            <a:lvl4pPr>
              <a:defRPr>
                <a:latin typeface="Metallophile Sp8 Medium" panose="00000600000000000000" pitchFamily="50" charset="0"/>
              </a:defRPr>
            </a:lvl4pPr>
            <a:lvl5pPr>
              <a:defRPr>
                <a:latin typeface="Metallophile Sp8 Medium" panose="000006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9536E-25CF-4D81-AF95-2D2B3BC25B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42911" y="143691"/>
            <a:ext cx="4937760" cy="6570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0A2AA-9F91-43B9-BDF2-8FA8CEDC46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242911" y="6451343"/>
            <a:ext cx="4949089" cy="2629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4"/>
            <a:r>
              <a:rPr lang="en-GB" dirty="0"/>
              <a:t>Image by [name] from [site/org]</a:t>
            </a:r>
          </a:p>
        </p:txBody>
      </p:sp>
    </p:spTree>
    <p:extLst>
      <p:ext uri="{BB962C8B-B14F-4D97-AF65-F5344CB8AC3E}">
        <p14:creationId xmlns:p14="http://schemas.microsoft.com/office/powerpoint/2010/main" val="157258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50C2C-F4AE-4D31-B28B-D299195EC0B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9"/>
          <a:stretch/>
        </p:blipFill>
        <p:spPr bwMode="auto">
          <a:xfrm>
            <a:off x="17290" y="5510553"/>
            <a:ext cx="12174709" cy="12246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A87B7A-8593-403E-9532-25FBE525D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1223"/>
            <a:ext cx="10515600" cy="115946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GB" dirty="0">
                <a:latin typeface="Zooja Pro" pitchFamily="50" charset="0"/>
              </a:rPr>
              <a:t>END PAGE WITH SOCIAL MEDIA/HF LOGO</a:t>
            </a:r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CA72E4E-0263-4E04-96B5-3D280240B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57451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lvl="1"/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lvl="2"/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lvl="3"/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lvl="4"/>
            <a:r>
              <a:rPr lang="en-GB" dirty="0">
                <a:latin typeface="Metallophile Sp8 Medium" panose="00000600000000000000" pitchFamily="50" charset="0"/>
              </a:rPr>
              <a:t>General text</a:t>
            </a:r>
          </a:p>
          <a:p>
            <a:pPr lvl="1"/>
            <a:endParaRPr lang="en-GB" dirty="0">
              <a:latin typeface="Metallophile Sp8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B9311A-9F3E-4972-9155-5C670C6A3D9E}"/>
              </a:ext>
            </a:extLst>
          </p:cNvPr>
          <p:cNvSpPr/>
          <p:nvPr userDrawn="1"/>
        </p:nvSpPr>
        <p:spPr>
          <a:xfrm>
            <a:off x="0" y="0"/>
            <a:ext cx="12192000" cy="122830"/>
          </a:xfrm>
          <a:prstGeom prst="rect">
            <a:avLst/>
          </a:prstGeom>
          <a:solidFill>
            <a:srgbClr val="5876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F9BE-EBCC-4AAA-8E26-494070B21FDC}"/>
              </a:ext>
            </a:extLst>
          </p:cNvPr>
          <p:cNvSpPr/>
          <p:nvPr userDrawn="1"/>
        </p:nvSpPr>
        <p:spPr>
          <a:xfrm>
            <a:off x="-17292" y="6735170"/>
            <a:ext cx="12209291" cy="122830"/>
          </a:xfrm>
          <a:prstGeom prst="rect">
            <a:avLst/>
          </a:prstGeom>
          <a:solidFill>
            <a:srgbClr val="5876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545CE-AB96-41EB-AC3C-FF36A2640D5D}"/>
              </a:ext>
            </a:extLst>
          </p:cNvPr>
          <p:cNvSpPr/>
          <p:nvPr userDrawn="1"/>
        </p:nvSpPr>
        <p:spPr>
          <a:xfrm>
            <a:off x="-17290" y="122830"/>
            <a:ext cx="12209290" cy="6612340"/>
          </a:xfrm>
          <a:prstGeom prst="rect">
            <a:avLst/>
          </a:prstGeom>
          <a:solidFill>
            <a:srgbClr val="DCD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9F8EFB-E65E-4E35-A846-1B30665221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2491496"/>
            <a:ext cx="11626850" cy="1526576"/>
          </a:xfrm>
        </p:spPr>
        <p:txBody>
          <a:bodyPr/>
          <a:lstStyle/>
          <a:p>
            <a:r>
              <a:rPr lang="en-GB" dirty="0"/>
              <a:t>SHERWOOD FOREST</a:t>
            </a:r>
          </a:p>
          <a:p>
            <a:r>
              <a:rPr lang="en-GB" dirty="0"/>
              <a:t>INTERPRETATION THEMES</a:t>
            </a:r>
          </a:p>
        </p:txBody>
      </p:sp>
    </p:spTree>
    <p:extLst>
      <p:ext uri="{BB962C8B-B14F-4D97-AF65-F5344CB8AC3E}">
        <p14:creationId xmlns:p14="http://schemas.microsoft.com/office/powerpoint/2010/main" val="266934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D3F07F-3EF9-40FF-B6E3-B7CA4ACD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223"/>
            <a:ext cx="10515600" cy="1159465"/>
          </a:xfrm>
        </p:spPr>
        <p:txBody>
          <a:bodyPr/>
          <a:lstStyle/>
          <a:p>
            <a:pPr algn="ctr"/>
            <a:r>
              <a:rPr lang="en-GB" dirty="0">
                <a:latin typeface="Zooja Pro" pitchFamily="50" charset="0"/>
              </a:rPr>
              <a:t>INTERPRETATION THEMES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A1BEF8-10C4-404C-9CA9-5F7CC7115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94440"/>
              </p:ext>
            </p:extLst>
          </p:nvPr>
        </p:nvGraphicFramePr>
        <p:xfrm>
          <a:off x="1101971" y="1844675"/>
          <a:ext cx="9988058" cy="433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75">
                  <a:extLst>
                    <a:ext uri="{9D8B030D-6E8A-4147-A177-3AD203B41FA5}">
                      <a16:colId xmlns:a16="http://schemas.microsoft.com/office/drawing/2014/main" val="1191331807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2723899364"/>
                    </a:ext>
                  </a:extLst>
                </a:gridCol>
                <a:gridCol w="3700952">
                  <a:extLst>
                    <a:ext uri="{9D8B030D-6E8A-4147-A177-3AD203B41FA5}">
                      <a16:colId xmlns:a16="http://schemas.microsoft.com/office/drawing/2014/main" val="1745232998"/>
                    </a:ext>
                  </a:extLst>
                </a:gridCol>
                <a:gridCol w="2191356">
                  <a:extLst>
                    <a:ext uri="{9D8B030D-6E8A-4147-A177-3AD203B41FA5}">
                      <a16:colId xmlns:a16="http://schemas.microsoft.com/office/drawing/2014/main" val="2808820629"/>
                    </a:ext>
                  </a:extLst>
                </a:gridCol>
              </a:tblGrid>
              <a:tr h="50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 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5876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Theme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5876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Focus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5876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Impact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5876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15008"/>
                  </a:ext>
                </a:extLst>
              </a:tr>
              <a:tr h="560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  <a:latin typeface="Metallophile Sp8 Medium" panose="00000600000000000000" pitchFamily="50" charset="0"/>
                        </a:rPr>
                        <a:t>1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It’s what’s underneath that counts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Geology and geography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A sense of awe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531820"/>
                  </a:ext>
                </a:extLst>
              </a:tr>
              <a:tr h="50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  <a:latin typeface="Metallophile Sp8 Medium" panose="00000600000000000000" pitchFamily="50" charset="0"/>
                        </a:rPr>
                        <a:t>2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Rich habitats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Biodiversity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Deeper interest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986903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  <a:latin typeface="Metallophile Sp8 Medium" panose="00000600000000000000" pitchFamily="50" charset="0"/>
                        </a:rPr>
                        <a:t>3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The land as resource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Land management for resources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Local distinctiveness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949097"/>
                  </a:ext>
                </a:extLst>
              </a:tr>
              <a:tr h="50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  <a:latin typeface="Metallophile Sp8 Medium" panose="00000600000000000000" pitchFamily="50" charset="0"/>
                        </a:rPr>
                        <a:t>4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Power, conflict and change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Political events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A sense of agency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321"/>
                  </a:ext>
                </a:extLst>
              </a:tr>
              <a:tr h="50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  <a:latin typeface="Metallophile Sp8 Medium" panose="00000600000000000000" pitchFamily="50" charset="0"/>
                        </a:rPr>
                        <a:t>5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Free thinking Sherwood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Creativity, innovation &amp; myth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Metallophile Sp8 Medium" panose="00000600000000000000" pitchFamily="50" charset="0"/>
                        </a:rPr>
                        <a:t>Inspiration</a:t>
                      </a:r>
                      <a:endParaRPr lang="en-GB" sz="200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138914"/>
                  </a:ext>
                </a:extLst>
              </a:tr>
              <a:tr h="53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  <a:latin typeface="Metallophile Sp8 Medium" panose="00000600000000000000" pitchFamily="50" charset="0"/>
                        </a:rPr>
                        <a:t>6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A place called home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Lives of Sherwood residents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A sense of connectedness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896408"/>
                  </a:ext>
                </a:extLst>
              </a:tr>
              <a:tr h="50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ysClr val="windowText" lastClr="000000"/>
                          </a:solidFill>
                          <a:effectLst/>
                          <a:latin typeface="Metallophile Sp8 Medium" panose="00000600000000000000" pitchFamily="50" charset="0"/>
                        </a:rPr>
                        <a:t>7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Outstanding value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Global importance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etallophile Sp8 Medium" panose="00000600000000000000" pitchFamily="50" charset="0"/>
                        </a:rPr>
                        <a:t>Sustainability</a:t>
                      </a:r>
                      <a:endParaRPr lang="en-GB" sz="2000" dirty="0">
                        <a:effectLst/>
                        <a:latin typeface="Metallophile Sp8 Medium" panose="00000600000000000000" pitchFamily="50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8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2C9FB8-C1E0-4E88-8C2D-985B59333AEC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44463"/>
            <a:ext cx="4926806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EC124-86A1-4E46-9566-776804DE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Zooja Pro" pitchFamily="50" charset="0"/>
              </a:rPr>
              <a:t>INTERPRETATION PRINCIPLES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275337-A4E4-4FFE-A497-1FA4385C76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Image by Bethany Coulson, NTU placement student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CB4BD-F542-45E7-8013-6751DD305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23" y="2241075"/>
            <a:ext cx="4949089" cy="4210268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14E8F4E-A16B-4892-B5B7-5D58631318CA}"/>
              </a:ext>
            </a:extLst>
          </p:cNvPr>
          <p:cNvSpPr txBox="1">
            <a:spLocks/>
          </p:cNvSpPr>
          <p:nvPr/>
        </p:nvSpPr>
        <p:spPr>
          <a:xfrm>
            <a:off x="7236986" y="6451343"/>
            <a:ext cx="4949089" cy="2629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</a:rPr>
              <a:t>Image by Charlie Pratley, NTU Museum Studies Lecturer</a:t>
            </a:r>
          </a:p>
        </p:txBody>
      </p:sp>
    </p:spTree>
    <p:extLst>
      <p:ext uri="{BB962C8B-B14F-4D97-AF65-F5344CB8AC3E}">
        <p14:creationId xmlns:p14="http://schemas.microsoft.com/office/powerpoint/2010/main" val="114464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E0A2-2AF9-4752-ABFC-824D63A9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Company name&#10;&#10;Description automatically generated">
            <a:extLst>
              <a:ext uri="{FF2B5EF4-FFF2-40B4-BE49-F238E27FC236}">
                <a16:creationId xmlns:a16="http://schemas.microsoft.com/office/drawing/2014/main" id="{3D5DBC85-CEE4-46E3-8EF7-C3B49532D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"/>
          <a:stretch/>
        </p:blipFill>
        <p:spPr>
          <a:xfrm>
            <a:off x="0" y="139148"/>
            <a:ext cx="12192000" cy="6579704"/>
          </a:xfrm>
        </p:spPr>
      </p:pic>
    </p:spTree>
    <p:extLst>
      <p:ext uri="{BB962C8B-B14F-4D97-AF65-F5344CB8AC3E}">
        <p14:creationId xmlns:p14="http://schemas.microsoft.com/office/powerpoint/2010/main" val="394273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416BCC-3D68-4D1B-B979-1051383C6A9D}" vid="{3586C888-F0EB-48FD-9467-9EC445C71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M2M template v1 CP</Template>
  <TotalTime>2932</TotalTime>
  <Words>101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Metallophile Sp8 Medium</vt:lpstr>
      <vt:lpstr>Zooja Pro</vt:lpstr>
      <vt:lpstr>Office Theme</vt:lpstr>
      <vt:lpstr>PowerPoint Presentation</vt:lpstr>
      <vt:lpstr>INTERPRETATION THEMES</vt:lpstr>
      <vt:lpstr>INTERPRETATION PRINCIPLES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Pratley, Charlie</dc:creator>
  <cp:lastModifiedBy>Steve Little</cp:lastModifiedBy>
  <cp:revision>11</cp:revision>
  <dcterms:created xsi:type="dcterms:W3CDTF">2021-04-20T10:58:03Z</dcterms:created>
  <dcterms:modified xsi:type="dcterms:W3CDTF">2022-09-07T07:59:27Z</dcterms:modified>
</cp:coreProperties>
</file>