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99" r:id="rId4"/>
    <p:sldId id="300" r:id="rId5"/>
    <p:sldId id="301" r:id="rId6"/>
    <p:sldId id="261" r:id="rId7"/>
    <p:sldId id="302" r:id="rId8"/>
    <p:sldId id="303" r:id="rId9"/>
    <p:sldId id="291" r:id="rId10"/>
    <p:sldId id="26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B68"/>
    <a:srgbClr val="00ABEF"/>
    <a:srgbClr val="67EFEF"/>
    <a:srgbClr val="E3CC5C"/>
    <a:srgbClr val="4D4193"/>
    <a:srgbClr val="ED8718"/>
    <a:srgbClr val="798828"/>
    <a:srgbClr val="007FA1"/>
    <a:srgbClr val="EC11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9" autoAdjust="0"/>
    <p:restoredTop sz="67354" autoAdjust="0"/>
  </p:normalViewPr>
  <p:slideViewPr>
    <p:cSldViewPr snapToGrid="0">
      <p:cViewPr varScale="1">
        <p:scale>
          <a:sx n="84" d="100"/>
          <a:sy n="84" d="100"/>
        </p:scale>
        <p:origin x="88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61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B1F1BF-11DB-4C0F-A0A7-77F38C048E8B}" type="datetimeFigureOut">
              <a:rPr lang="en-GB" smtClean="0"/>
              <a:t>18/07/2022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3BADFC-DA69-4A2B-80DD-305DA7325B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0689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Explain what dialect is – a way of speaking (vocabulary, grammar, pronunciation) specific to a region or social group.</a:t>
            </a:r>
          </a:p>
          <a:p>
            <a:r>
              <a:rPr lang="en-GB"/>
              <a:t>Ask if any of the group knows what any of these words mean.</a:t>
            </a:r>
          </a:p>
          <a:p>
            <a:r>
              <a:rPr lang="en-GB"/>
              <a:t>Then show next three slides and see how many they got right.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3BADFC-DA69-4A2B-80DD-305DA7325BF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590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Ask for a few suggestions from the group then move to the next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3BADFC-DA69-4A2B-80DD-305DA7325BF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078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It’s worth putting them into smaller groups for this task – they will encourage each other to come up with words.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3BADFC-DA69-4A2B-80DD-305DA7325BF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482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This and the next slide can be done individually or as a group, but it will work better if they stay in their groups.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3BADFC-DA69-4A2B-80DD-305DA7325BF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647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Don’t insist everyone shares their work, but gently encourage them to do so.</a:t>
            </a:r>
          </a:p>
          <a:p>
            <a:r>
              <a:rPr lang="en-GB"/>
              <a:t>If working in groups, ask one person from each group to share.</a:t>
            </a:r>
          </a:p>
          <a:p>
            <a:r>
              <a:rPr lang="en-GB"/>
              <a:t>Ask them to speak more loudly if they cannot be heard.</a:t>
            </a:r>
          </a:p>
          <a:p>
            <a:r>
              <a:rPr lang="en-GB"/>
              <a:t>Give specific and positive feedback and encourage the rest of the group to give feedback too.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3BADFC-DA69-4A2B-80DD-305DA7325BF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3657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3BADFC-DA69-4A2B-80DD-305DA7325BF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3895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C4B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611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FA37C-6FEE-4AED-8930-C2AEB7605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48535D-FDD9-424D-8A17-11D13E5F6D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4FA60E-D3D3-4756-AB2F-504838FE9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32B19-88B7-4836-A14D-36D5982331E0}" type="datetimeFigureOut">
              <a:rPr lang="en-GB" smtClean="0"/>
              <a:t>18/07/2022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5318D5-7C58-466E-A4C9-E8B2AE566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B683AA-D824-4DAE-8EE2-F35511DE6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67EA4-833F-4861-AC40-DBD1760199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7065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482226-05E0-4C78-89D7-C6A1364E24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9B9A1E-BD0C-4921-A985-FCE5E43B83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4D280A-B8E4-421B-AE1E-9EB5320AC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32B19-88B7-4836-A14D-36D5982331E0}" type="datetimeFigureOut">
              <a:rPr lang="en-GB" smtClean="0"/>
              <a:t>18/07/2022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0DA83-9CBD-4AD4-A052-480F9708E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CECE31-071C-4595-A30D-1B68A6352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67EA4-833F-4861-AC40-DBD1760199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9794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798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115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ED87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425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4D41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0416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rgbClr val="E3C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6438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007F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657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EC11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370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39F3A-2886-4919-AE75-64E62790A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6EFBB-68E6-49A1-B5C0-2D5587B3E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977867-44EF-4A3E-A264-4A2C1699F8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3C0601-EBFA-4CAD-8AF3-360F0E32A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32B19-88B7-4836-A14D-36D5982331E0}" type="datetimeFigureOut">
              <a:rPr lang="en-GB" smtClean="0"/>
              <a:t>18/07/2022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AD85DD-A1DE-4202-8F7B-D6645AB26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82612E-F71F-44BA-8E91-BE289AB2E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67EA4-833F-4861-AC40-DBD1760199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711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CAB3E-D944-4C8D-96F2-47CC7909D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D98E22-2EF9-41AD-AA0F-CD551F2462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B8B5AF-E3A8-44D9-9641-4109D9A0A3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CA89DD-72F0-42C9-B38A-CC0CD57B4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32B19-88B7-4836-A14D-36D5982331E0}" type="datetimeFigureOut">
              <a:rPr lang="en-GB" smtClean="0"/>
              <a:t>18/07/2022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4102D7-F22D-4B4F-B379-4DE3D3009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5D76D9-C707-4C50-B47D-C37F71F12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67EA4-833F-4861-AC40-DBD1760199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1730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ED3A41-24EC-48FD-BB63-25E08A994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66F335-06C5-4A20-A912-6A721F823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3358B-F5E5-4C1D-9AA4-B1014D6483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32B19-88B7-4836-A14D-36D5982331E0}" type="datetimeFigureOut">
              <a:rPr lang="en-GB" smtClean="0"/>
              <a:t>18/07/2022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6C169-D66C-4322-8753-8181021817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5EAC7-1C49-4754-941A-EB7888D41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67EA4-833F-4861-AC40-DBD1760199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5571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11" Type="http://schemas.openxmlformats.org/officeDocument/2006/relationships/image" Target="../media/image26.png"/><Relationship Id="rId5" Type="http://schemas.openxmlformats.org/officeDocument/2006/relationships/image" Target="../media/image20.jp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6373BD-6A24-4079-8684-E608B2E3F476}"/>
              </a:ext>
            </a:extLst>
          </p:cNvPr>
          <p:cNvSpPr txBox="1"/>
          <p:nvPr/>
        </p:nvSpPr>
        <p:spPr>
          <a:xfrm flipH="1">
            <a:off x="6408417" y="3905583"/>
            <a:ext cx="45480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>
                <a:solidFill>
                  <a:srgbClr val="E3CC5C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Lost Words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0E7318-55A0-4E6D-B0F5-DE4E01872B73}"/>
              </a:ext>
            </a:extLst>
          </p:cNvPr>
          <p:cNvSpPr txBox="1"/>
          <p:nvPr/>
        </p:nvSpPr>
        <p:spPr>
          <a:xfrm>
            <a:off x="6408417" y="4862450"/>
            <a:ext cx="4548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solidFill>
                  <a:srgbClr val="E3CC5C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Teaching Resources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F72F2B-994C-4EE6-BCCC-79DC8EF35F2A}"/>
              </a:ext>
            </a:extLst>
          </p:cNvPr>
          <p:cNvSpPr txBox="1"/>
          <p:nvPr/>
        </p:nvSpPr>
        <p:spPr>
          <a:xfrm>
            <a:off x="6408417" y="1155626"/>
            <a:ext cx="55277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>
                <a:solidFill>
                  <a:schemeClr val="bg1"/>
                </a:solidFill>
                <a:latin typeface="Roboto Medium" panose="020B0604020202020204" pitchFamily="2" charset="0"/>
                <a:ea typeface="Roboto Medium" panose="020B0604020202020204" pitchFamily="2" charset="0"/>
              </a:rPr>
              <a:t>DIALECT</a:t>
            </a:r>
            <a:br>
              <a:rPr lang="en-GB" sz="6000">
                <a:solidFill>
                  <a:schemeClr val="bg1"/>
                </a:solidFill>
                <a:latin typeface="Roboto Medium" panose="020B0604020202020204" pitchFamily="2" charset="0"/>
                <a:ea typeface="Roboto Medium" panose="020B0604020202020204" pitchFamily="2" charset="0"/>
              </a:rPr>
            </a:br>
            <a:r>
              <a:rPr lang="en-GB" sz="6000">
                <a:solidFill>
                  <a:schemeClr val="bg1"/>
                </a:solidFill>
                <a:latin typeface="Roboto Medium" panose="020B0604020202020204" pitchFamily="2" charset="0"/>
                <a:ea typeface="Roboto Medium" panose="020B0604020202020204" pitchFamily="2" charset="0"/>
              </a:rPr>
              <a:t>AND SLANG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AD4C37-C24C-49DE-92B9-885D588EE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6" r="14066"/>
          <a:stretch/>
        </p:blipFill>
        <p:spPr>
          <a:xfrm>
            <a:off x="410388" y="381000"/>
            <a:ext cx="5527770" cy="6096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3044AD-5173-4B98-96A7-E4E863205328}"/>
              </a:ext>
            </a:extLst>
          </p:cNvPr>
          <p:cNvSpPr txBox="1"/>
          <p:nvPr/>
        </p:nvSpPr>
        <p:spPr>
          <a:xfrm>
            <a:off x="6408417" y="3279284"/>
            <a:ext cx="5527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 activity by Andrew Graves</a:t>
            </a:r>
          </a:p>
        </p:txBody>
      </p:sp>
    </p:spTree>
    <p:extLst>
      <p:ext uri="{BB962C8B-B14F-4D97-AF65-F5344CB8AC3E}">
        <p14:creationId xmlns:p14="http://schemas.microsoft.com/office/powerpoint/2010/main" val="851825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34DAED8-E639-4980-8100-4F2AB1B62508}"/>
              </a:ext>
            </a:extLst>
          </p:cNvPr>
          <p:cNvSpPr/>
          <p:nvPr/>
        </p:nvSpPr>
        <p:spPr>
          <a:xfrm>
            <a:off x="0" y="0"/>
            <a:ext cx="7271594" cy="6858000"/>
          </a:xfrm>
          <a:prstGeom prst="rect">
            <a:avLst/>
          </a:prstGeom>
          <a:solidFill>
            <a:srgbClr val="0C4B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3B62147-B968-4F55-B152-B97DAA7E3B11}"/>
              </a:ext>
            </a:extLst>
          </p:cNvPr>
          <p:cNvGrpSpPr/>
          <p:nvPr/>
        </p:nvGrpSpPr>
        <p:grpSpPr>
          <a:xfrm>
            <a:off x="1547947" y="1230963"/>
            <a:ext cx="4548053" cy="1541642"/>
            <a:chOff x="6408417" y="3905583"/>
            <a:chExt cx="4548053" cy="15416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56373BD-6A24-4079-8684-E608B2E3F476}"/>
                </a:ext>
              </a:extLst>
            </p:cNvPr>
            <p:cNvSpPr txBox="1"/>
            <p:nvPr/>
          </p:nvSpPr>
          <p:spPr>
            <a:xfrm flipH="1">
              <a:off x="6408417" y="3905583"/>
              <a:ext cx="454805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Lost Words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A0E7318-55A0-4E6D-B0F5-DE4E01872B73}"/>
                </a:ext>
              </a:extLst>
            </p:cNvPr>
            <p:cNvSpPr txBox="1"/>
            <p:nvPr/>
          </p:nvSpPr>
          <p:spPr>
            <a:xfrm>
              <a:off x="6408417" y="4862450"/>
              <a:ext cx="45480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Teaching Resources</a:t>
              </a:r>
            </a:p>
          </p:txBody>
        </p:sp>
      </p:grpSp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19373308-6306-4B44-9B74-B16855F27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569" y="316566"/>
            <a:ext cx="3372459" cy="10403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9954E7-5D27-4C48-9C2C-96C70CC9D6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2963" y="3140357"/>
            <a:ext cx="1395888" cy="13958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D43908-C514-4D00-A8E0-0D3D2EE15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0084" y="2195790"/>
            <a:ext cx="3372459" cy="769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54817B-DE5C-469A-A4FC-5DC3FFE0BC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3424" y="4647246"/>
            <a:ext cx="3116680" cy="10403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A8D234-9CEC-4161-ACF2-2A2F5A2952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15536" y="5726260"/>
            <a:ext cx="3372459" cy="9061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E6ECEA-DDDE-4438-BD8B-74220E504F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15535" y="1408459"/>
            <a:ext cx="3372459" cy="65854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3317870-5BF2-BFC1-981C-C43D25D1F03D}"/>
              </a:ext>
            </a:extLst>
          </p:cNvPr>
          <p:cNvGrpSpPr/>
          <p:nvPr/>
        </p:nvGrpSpPr>
        <p:grpSpPr>
          <a:xfrm>
            <a:off x="236797" y="3595737"/>
            <a:ext cx="6795003" cy="2840558"/>
            <a:chOff x="236797" y="3595737"/>
            <a:chExt cx="6795003" cy="2840558"/>
          </a:xfrm>
        </p:grpSpPr>
        <p:pic>
          <p:nvPicPr>
            <p:cNvPr id="17" name="Picture 16" descr="A person wearing glasses&#10;&#10;Description automatically generated with low confidence">
              <a:extLst>
                <a:ext uri="{FF2B5EF4-FFF2-40B4-BE49-F238E27FC236}">
                  <a16:creationId xmlns:a16="http://schemas.microsoft.com/office/drawing/2014/main" id="{E67BC66C-580A-8C8E-4C69-823309AAC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7081" y="3595737"/>
              <a:ext cx="2106172" cy="2106172"/>
            </a:xfrm>
            <a:prstGeom prst="rect">
              <a:avLst/>
            </a:prstGeom>
          </p:spPr>
        </p:pic>
        <p:pic>
          <p:nvPicPr>
            <p:cNvPr id="18" name="Picture 17" descr="A person with curly hair&#10;&#10;Description automatically generated with low confidence">
              <a:extLst>
                <a:ext uri="{FF2B5EF4-FFF2-40B4-BE49-F238E27FC236}">
                  <a16:creationId xmlns:a16="http://schemas.microsoft.com/office/drawing/2014/main" id="{7640B2C9-9C86-1829-F1C4-5F882C28D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9688" y="3595737"/>
              <a:ext cx="2109220" cy="2106172"/>
            </a:xfrm>
            <a:prstGeom prst="rect">
              <a:avLst/>
            </a:prstGeom>
          </p:spPr>
        </p:pic>
        <p:pic>
          <p:nvPicPr>
            <p:cNvPr id="19" name="Picture 18" descr="A picture containing text, person, person, looking&#10;&#10;Description automatically generated">
              <a:extLst>
                <a:ext uri="{FF2B5EF4-FFF2-40B4-BE49-F238E27FC236}">
                  <a16:creationId xmlns:a16="http://schemas.microsoft.com/office/drawing/2014/main" id="{01163CCB-5AB6-0B40-FFC4-1B888B64C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366" y="3595737"/>
              <a:ext cx="2103124" cy="210617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5B2476B-EA60-A748-4361-A147D1D3168D}"/>
                </a:ext>
              </a:extLst>
            </p:cNvPr>
            <p:cNvSpPr txBox="1"/>
            <p:nvPr/>
          </p:nvSpPr>
          <p:spPr>
            <a:xfrm>
              <a:off x="236797" y="5728409"/>
              <a:ext cx="22032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Andrew Graves</a:t>
              </a:r>
            </a:p>
            <a:p>
              <a:pPr algn="ctr"/>
              <a:r>
                <a:rPr lang="en-GB" sz="20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writer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D0EC9DD-3A66-7827-8FA8-5D4D6AB3D3F9}"/>
                </a:ext>
              </a:extLst>
            </p:cNvPr>
            <p:cNvSpPr txBox="1"/>
            <p:nvPr/>
          </p:nvSpPr>
          <p:spPr>
            <a:xfrm>
              <a:off x="4828533" y="5728409"/>
              <a:ext cx="22032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Natalie Braber</a:t>
              </a:r>
            </a:p>
            <a:p>
              <a:pPr algn="ctr"/>
              <a:r>
                <a:rPr lang="en-GB" sz="20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project director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17FC263-3BC0-78DF-5FBA-F273D4110E74}"/>
                </a:ext>
              </a:extLst>
            </p:cNvPr>
            <p:cNvSpPr txBox="1"/>
            <p:nvPr/>
          </p:nvSpPr>
          <p:spPr>
            <a:xfrm>
              <a:off x="2532665" y="5728409"/>
              <a:ext cx="22032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Hannah Sawtell</a:t>
              </a:r>
            </a:p>
            <a:p>
              <a:pPr algn="ctr"/>
              <a:r>
                <a:rPr lang="en-GB" sz="20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artist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1084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432881-B558-4AC4-BBE6-9D5968DFE009}"/>
              </a:ext>
            </a:extLst>
          </p:cNvPr>
          <p:cNvSpPr/>
          <p:nvPr/>
        </p:nvSpPr>
        <p:spPr>
          <a:xfrm>
            <a:off x="0" y="541190"/>
            <a:ext cx="6096000" cy="1094015"/>
          </a:xfrm>
          <a:prstGeom prst="rect">
            <a:avLst/>
          </a:prstGeom>
          <a:solidFill>
            <a:srgbClr val="0C4B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>
                <a:latin typeface="Roboto Medium" panose="02000000000000000000" pitchFamily="2" charset="0"/>
                <a:ea typeface="Roboto Medium" panose="02000000000000000000" pitchFamily="2" charset="0"/>
              </a:rPr>
              <a:t>   What is ‘dialect’?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FE0348-6CEE-4DDE-B0A9-E946E9559050}"/>
              </a:ext>
            </a:extLst>
          </p:cNvPr>
          <p:cNvGrpSpPr/>
          <p:nvPr/>
        </p:nvGrpSpPr>
        <p:grpSpPr>
          <a:xfrm>
            <a:off x="9222372" y="541190"/>
            <a:ext cx="2474328" cy="858780"/>
            <a:chOff x="7469773" y="431176"/>
            <a:chExt cx="2474328" cy="85878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0CFB412-3201-4988-AA90-1D126888DDA7}"/>
                </a:ext>
              </a:extLst>
            </p:cNvPr>
            <p:cNvSpPr txBox="1"/>
            <p:nvPr/>
          </p:nvSpPr>
          <p:spPr>
            <a:xfrm flipH="1">
              <a:off x="7469773" y="431176"/>
              <a:ext cx="2474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Lost Words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E948B9-AE1A-46EE-BBF9-AC67458A9B1C}"/>
                </a:ext>
              </a:extLst>
            </p:cNvPr>
            <p:cNvSpPr txBox="1"/>
            <p:nvPr/>
          </p:nvSpPr>
          <p:spPr>
            <a:xfrm>
              <a:off x="7469775" y="917511"/>
              <a:ext cx="2474326" cy="372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Teaching Resources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E9D9C68-C91F-29A8-649B-8CE771B7F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585" y="2171370"/>
            <a:ext cx="2741097" cy="8940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2018F7-B127-6852-3689-BBEBC70DE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0225" y="3717331"/>
            <a:ext cx="3375549" cy="10191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6B90F0-31AE-A557-3CAE-93F9AAF8D9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835" y="5268044"/>
            <a:ext cx="3375550" cy="12963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FBEA7A-D00B-D5D3-45BB-CD1DFF1A97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5993" y="5292685"/>
            <a:ext cx="2518923" cy="10755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7ED1026-6DD9-524B-A796-20647B8EBD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137" y="1907848"/>
            <a:ext cx="2741097" cy="13404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EA5A120-AA2E-823D-7683-3F86A1E171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5602" y="5022689"/>
            <a:ext cx="3516373" cy="11399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0A337DA-26E0-BE9A-6CB4-B31694BB72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5999" y="3447876"/>
            <a:ext cx="4711661" cy="9508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2A18BDD-6EB0-B6AB-271A-5D1119F52A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84837" y="1907848"/>
            <a:ext cx="3448247" cy="10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687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432881-B558-4AC4-BBE6-9D5968DFE009}"/>
              </a:ext>
            </a:extLst>
          </p:cNvPr>
          <p:cNvSpPr/>
          <p:nvPr/>
        </p:nvSpPr>
        <p:spPr>
          <a:xfrm>
            <a:off x="0" y="541190"/>
            <a:ext cx="6096000" cy="1094015"/>
          </a:xfrm>
          <a:prstGeom prst="rect">
            <a:avLst/>
          </a:prstGeom>
          <a:solidFill>
            <a:srgbClr val="0C4B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>
                <a:latin typeface="Roboto Medium" panose="02000000000000000000" pitchFamily="2" charset="0"/>
                <a:ea typeface="Roboto Medium" panose="02000000000000000000" pitchFamily="2" charset="0"/>
              </a:rPr>
              <a:t>   Dialect words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FE0348-6CEE-4DDE-B0A9-E946E9559050}"/>
              </a:ext>
            </a:extLst>
          </p:cNvPr>
          <p:cNvGrpSpPr/>
          <p:nvPr/>
        </p:nvGrpSpPr>
        <p:grpSpPr>
          <a:xfrm>
            <a:off x="9222372" y="541190"/>
            <a:ext cx="2474328" cy="858780"/>
            <a:chOff x="7469773" y="431176"/>
            <a:chExt cx="2474328" cy="85878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0CFB412-3201-4988-AA90-1D126888DDA7}"/>
                </a:ext>
              </a:extLst>
            </p:cNvPr>
            <p:cNvSpPr txBox="1"/>
            <p:nvPr/>
          </p:nvSpPr>
          <p:spPr>
            <a:xfrm flipH="1">
              <a:off x="7469773" y="431176"/>
              <a:ext cx="2474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Lost Words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E948B9-AE1A-46EE-BBF9-AC67458A9B1C}"/>
                </a:ext>
              </a:extLst>
            </p:cNvPr>
            <p:cNvSpPr txBox="1"/>
            <p:nvPr/>
          </p:nvSpPr>
          <p:spPr>
            <a:xfrm>
              <a:off x="7469775" y="917511"/>
              <a:ext cx="2474326" cy="372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Teaching Resources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8875D62-D3DE-9714-72FF-02E2240D425D}"/>
              </a:ext>
            </a:extLst>
          </p:cNvPr>
          <p:cNvSpPr txBox="1"/>
          <p:nvPr/>
        </p:nvSpPr>
        <p:spPr>
          <a:xfrm>
            <a:off x="398430" y="6019282"/>
            <a:ext cx="3293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teggies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F995A1-DC5C-A55B-F56A-61FB2BD45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00" y="1660843"/>
            <a:ext cx="3064413" cy="43457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2F633A8-120F-621F-B054-F5FE1CD15BD7}"/>
              </a:ext>
            </a:extLst>
          </p:cNvPr>
          <p:cNvSpPr txBox="1"/>
          <p:nvPr/>
        </p:nvSpPr>
        <p:spPr>
          <a:xfrm>
            <a:off x="8486687" y="6019282"/>
            <a:ext cx="3293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pissmire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76F341-3875-6AB1-2D61-6F6B83E9C058}"/>
              </a:ext>
            </a:extLst>
          </p:cNvPr>
          <p:cNvSpPr txBox="1"/>
          <p:nvPr/>
        </p:nvSpPr>
        <p:spPr>
          <a:xfrm>
            <a:off x="4449324" y="6022325"/>
            <a:ext cx="3293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nebbeh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AB3303-BD40-AE57-0410-EE2743AD2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7627" y="1635205"/>
            <a:ext cx="3091473" cy="43840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58FB26-0E6F-D8CE-F0E3-48CEEA40A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3967" y="1660843"/>
            <a:ext cx="3091474" cy="438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25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9E72CDB-BE27-3FC4-3C49-C8D31D47A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00" y="1654395"/>
            <a:ext cx="3064413" cy="4345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307D77-9D9F-913C-B036-220643B0F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262" y="1660842"/>
            <a:ext cx="3091474" cy="43840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F89D9E-1126-134C-8655-A80F8E21E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7625" y="1660844"/>
            <a:ext cx="3091473" cy="43840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F432881-B558-4AC4-BBE6-9D5968DFE009}"/>
              </a:ext>
            </a:extLst>
          </p:cNvPr>
          <p:cNvSpPr/>
          <p:nvPr/>
        </p:nvSpPr>
        <p:spPr>
          <a:xfrm>
            <a:off x="0" y="541190"/>
            <a:ext cx="6096000" cy="1094015"/>
          </a:xfrm>
          <a:prstGeom prst="rect">
            <a:avLst/>
          </a:prstGeom>
          <a:solidFill>
            <a:srgbClr val="0C4B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>
                <a:latin typeface="Roboto Medium" panose="02000000000000000000" pitchFamily="2" charset="0"/>
                <a:ea typeface="Roboto Medium" panose="02000000000000000000" pitchFamily="2" charset="0"/>
              </a:rPr>
              <a:t>   Dialect words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FE0348-6CEE-4DDE-B0A9-E946E9559050}"/>
              </a:ext>
            </a:extLst>
          </p:cNvPr>
          <p:cNvGrpSpPr/>
          <p:nvPr/>
        </p:nvGrpSpPr>
        <p:grpSpPr>
          <a:xfrm>
            <a:off x="9222372" y="541190"/>
            <a:ext cx="2474328" cy="858780"/>
            <a:chOff x="7469773" y="431176"/>
            <a:chExt cx="2474328" cy="85878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0CFB412-3201-4988-AA90-1D126888DDA7}"/>
                </a:ext>
              </a:extLst>
            </p:cNvPr>
            <p:cNvSpPr txBox="1"/>
            <p:nvPr/>
          </p:nvSpPr>
          <p:spPr>
            <a:xfrm flipH="1">
              <a:off x="7469773" y="431176"/>
              <a:ext cx="2474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Lost Words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E948B9-AE1A-46EE-BBF9-AC67458A9B1C}"/>
                </a:ext>
              </a:extLst>
            </p:cNvPr>
            <p:cNvSpPr txBox="1"/>
            <p:nvPr/>
          </p:nvSpPr>
          <p:spPr>
            <a:xfrm>
              <a:off x="7469775" y="917511"/>
              <a:ext cx="2474326" cy="372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Teaching Resources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8875D62-D3DE-9714-72FF-02E2240D425D}"/>
              </a:ext>
            </a:extLst>
          </p:cNvPr>
          <p:cNvSpPr txBox="1"/>
          <p:nvPr/>
        </p:nvSpPr>
        <p:spPr>
          <a:xfrm>
            <a:off x="398430" y="6019282"/>
            <a:ext cx="3293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battletwig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F633A8-120F-621F-B054-F5FE1CD15BD7}"/>
              </a:ext>
            </a:extLst>
          </p:cNvPr>
          <p:cNvSpPr txBox="1"/>
          <p:nvPr/>
        </p:nvSpPr>
        <p:spPr>
          <a:xfrm>
            <a:off x="8486687" y="6019282"/>
            <a:ext cx="3293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cow lady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76F341-3875-6AB1-2D61-6F6B83E9C058}"/>
              </a:ext>
            </a:extLst>
          </p:cNvPr>
          <p:cNvSpPr txBox="1"/>
          <p:nvPr/>
        </p:nvSpPr>
        <p:spPr>
          <a:xfrm>
            <a:off x="4449324" y="6022325"/>
            <a:ext cx="3293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blather-yeded</a:t>
            </a:r>
          </a:p>
        </p:txBody>
      </p:sp>
    </p:spTree>
    <p:extLst>
      <p:ext uri="{BB962C8B-B14F-4D97-AF65-F5344CB8AC3E}">
        <p14:creationId xmlns:p14="http://schemas.microsoft.com/office/powerpoint/2010/main" val="2933133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09134F5-7F41-CC29-12B6-A7CBE2062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262" y="1638245"/>
            <a:ext cx="3091474" cy="43840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DF2F1C-ED77-3E6B-EFFA-1EE3CF287E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368" y="1638246"/>
            <a:ext cx="3091474" cy="43840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F432881-B558-4AC4-BBE6-9D5968DFE009}"/>
              </a:ext>
            </a:extLst>
          </p:cNvPr>
          <p:cNvSpPr/>
          <p:nvPr/>
        </p:nvSpPr>
        <p:spPr>
          <a:xfrm>
            <a:off x="0" y="541190"/>
            <a:ext cx="6096000" cy="1094015"/>
          </a:xfrm>
          <a:prstGeom prst="rect">
            <a:avLst/>
          </a:prstGeom>
          <a:solidFill>
            <a:srgbClr val="0C4B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>
                <a:latin typeface="Roboto Medium" panose="02000000000000000000" pitchFamily="2" charset="0"/>
                <a:ea typeface="Roboto Medium" panose="02000000000000000000" pitchFamily="2" charset="0"/>
              </a:rPr>
              <a:t>   Dialect words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FE0348-6CEE-4DDE-B0A9-E946E9559050}"/>
              </a:ext>
            </a:extLst>
          </p:cNvPr>
          <p:cNvGrpSpPr/>
          <p:nvPr/>
        </p:nvGrpSpPr>
        <p:grpSpPr>
          <a:xfrm>
            <a:off x="9222372" y="541190"/>
            <a:ext cx="2474328" cy="858780"/>
            <a:chOff x="7469773" y="431176"/>
            <a:chExt cx="2474328" cy="85878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0CFB412-3201-4988-AA90-1D126888DDA7}"/>
                </a:ext>
              </a:extLst>
            </p:cNvPr>
            <p:cNvSpPr txBox="1"/>
            <p:nvPr/>
          </p:nvSpPr>
          <p:spPr>
            <a:xfrm flipH="1">
              <a:off x="7469773" y="431176"/>
              <a:ext cx="2474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Lost Words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E948B9-AE1A-46EE-BBF9-AC67458A9B1C}"/>
                </a:ext>
              </a:extLst>
            </p:cNvPr>
            <p:cNvSpPr txBox="1"/>
            <p:nvPr/>
          </p:nvSpPr>
          <p:spPr>
            <a:xfrm>
              <a:off x="7469775" y="917511"/>
              <a:ext cx="2474326" cy="372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Teaching Resources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8875D62-D3DE-9714-72FF-02E2240D425D}"/>
              </a:ext>
            </a:extLst>
          </p:cNvPr>
          <p:cNvSpPr txBox="1"/>
          <p:nvPr/>
        </p:nvSpPr>
        <p:spPr>
          <a:xfrm>
            <a:off x="398429" y="6022324"/>
            <a:ext cx="3293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snaptin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76F341-3875-6AB1-2D61-6F6B83E9C058}"/>
              </a:ext>
            </a:extLst>
          </p:cNvPr>
          <p:cNvSpPr txBox="1"/>
          <p:nvPr/>
        </p:nvSpPr>
        <p:spPr>
          <a:xfrm>
            <a:off x="4449324" y="6022325"/>
            <a:ext cx="3293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nesh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0DC406-F3C0-6E2B-8CEB-1BFF7D5EEC18}"/>
              </a:ext>
            </a:extLst>
          </p:cNvPr>
          <p:cNvSpPr txBox="1"/>
          <p:nvPr/>
        </p:nvSpPr>
        <p:spPr>
          <a:xfrm>
            <a:off x="8500218" y="2551837"/>
            <a:ext cx="32933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What dialect words do you know?</a:t>
            </a:r>
          </a:p>
        </p:txBody>
      </p:sp>
    </p:spTree>
    <p:extLst>
      <p:ext uri="{BB962C8B-B14F-4D97-AF65-F5344CB8AC3E}">
        <p14:creationId xmlns:p14="http://schemas.microsoft.com/office/powerpoint/2010/main" val="479266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5EC28F7-8DE7-4C28-9B32-8E162CEC790C}"/>
              </a:ext>
            </a:extLst>
          </p:cNvPr>
          <p:cNvSpPr txBox="1"/>
          <p:nvPr/>
        </p:nvSpPr>
        <p:spPr>
          <a:xfrm>
            <a:off x="4593200" y="2727272"/>
            <a:ext cx="690630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Dialect words are only used in one region or by one social group. </a:t>
            </a:r>
          </a:p>
          <a:p>
            <a:endParaRPr lang="en-GB" sz="3200">
              <a:solidFill>
                <a:srgbClr val="0C4B68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r>
              <a:rPr lang="en-GB" sz="32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Dialect words you know might be:</a:t>
            </a:r>
          </a:p>
          <a:p>
            <a:r>
              <a:rPr lang="en-GB" sz="28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    words you use with your friends</a:t>
            </a:r>
          </a:p>
          <a:p>
            <a:r>
              <a:rPr lang="en-GB" sz="28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    words your family uses</a:t>
            </a:r>
          </a:p>
          <a:p>
            <a:r>
              <a:rPr lang="en-GB" sz="28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    words you’ve heard older people use</a:t>
            </a:r>
          </a:p>
          <a:p>
            <a:r>
              <a:rPr lang="en-GB" sz="28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    words you hear in your neighbourhood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801DF91-1E5F-4ADF-ADCD-9090B2278754}"/>
              </a:ext>
            </a:extLst>
          </p:cNvPr>
          <p:cNvGrpSpPr/>
          <p:nvPr/>
        </p:nvGrpSpPr>
        <p:grpSpPr>
          <a:xfrm>
            <a:off x="9222372" y="541190"/>
            <a:ext cx="2474328" cy="858780"/>
            <a:chOff x="7469773" y="431176"/>
            <a:chExt cx="2474328" cy="85878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59C6FF-1CAB-455B-A3BB-6F7184ABEC26}"/>
                </a:ext>
              </a:extLst>
            </p:cNvPr>
            <p:cNvSpPr txBox="1"/>
            <p:nvPr/>
          </p:nvSpPr>
          <p:spPr>
            <a:xfrm flipH="1">
              <a:off x="7469773" y="431176"/>
              <a:ext cx="2474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Lost Words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B756C4-FB4D-4E0A-B446-BDE67138F4C9}"/>
                </a:ext>
              </a:extLst>
            </p:cNvPr>
            <p:cNvSpPr txBox="1"/>
            <p:nvPr/>
          </p:nvSpPr>
          <p:spPr>
            <a:xfrm>
              <a:off x="7469775" y="917511"/>
              <a:ext cx="2474326" cy="372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Teaching Resources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D5913D-222C-4034-B367-83E1A2B8C5D2}"/>
              </a:ext>
            </a:extLst>
          </p:cNvPr>
          <p:cNvSpPr/>
          <p:nvPr/>
        </p:nvSpPr>
        <p:spPr>
          <a:xfrm>
            <a:off x="4261218" y="1612300"/>
            <a:ext cx="7366475" cy="710282"/>
          </a:xfrm>
          <a:prstGeom prst="rect">
            <a:avLst/>
          </a:prstGeom>
          <a:solidFill>
            <a:srgbClr val="0C4B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>
                <a:latin typeface="Roboto Medium" panose="02000000000000000000" pitchFamily="2" charset="0"/>
                <a:ea typeface="Roboto Medium" panose="02000000000000000000" pitchFamily="2" charset="0"/>
              </a:rPr>
              <a:t>   Write a list of dialect words you know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83CBF2-A5C4-D3DD-F200-FFAACC27FF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8"/>
          <a:stretch/>
        </p:blipFill>
        <p:spPr>
          <a:xfrm>
            <a:off x="0" y="813877"/>
            <a:ext cx="4257040" cy="60441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BBC3B6-7718-8FB4-82D1-4A0C094E0D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516373" cy="113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74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5EC28F7-8DE7-4C28-9B32-8E162CEC790C}"/>
              </a:ext>
            </a:extLst>
          </p:cNvPr>
          <p:cNvSpPr txBox="1"/>
          <p:nvPr/>
        </p:nvSpPr>
        <p:spPr>
          <a:xfrm>
            <a:off x="4433964" y="2720863"/>
            <a:ext cx="69063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Choose a topic from:</a:t>
            </a:r>
          </a:p>
          <a:p>
            <a:r>
              <a:rPr lang="en-GB" sz="32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   clothes</a:t>
            </a:r>
          </a:p>
          <a:p>
            <a:r>
              <a:rPr lang="en-GB" sz="32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   food</a:t>
            </a:r>
          </a:p>
          <a:p>
            <a:r>
              <a:rPr lang="en-GB" sz="32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   home</a:t>
            </a:r>
          </a:p>
          <a:p>
            <a:endParaRPr lang="en-GB" sz="3200">
              <a:solidFill>
                <a:srgbClr val="0C4B68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r>
              <a:rPr lang="en-GB" sz="32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Write down five</a:t>
            </a:r>
            <a:br>
              <a:rPr lang="en-GB" sz="32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</a:br>
            <a:r>
              <a:rPr lang="en-GB" sz="32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words relating to that topic.</a:t>
            </a:r>
            <a:endParaRPr lang="en-GB" sz="2800">
              <a:solidFill>
                <a:srgbClr val="0C4B68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801DF91-1E5F-4ADF-ADCD-9090B2278754}"/>
              </a:ext>
            </a:extLst>
          </p:cNvPr>
          <p:cNvGrpSpPr/>
          <p:nvPr/>
        </p:nvGrpSpPr>
        <p:grpSpPr>
          <a:xfrm>
            <a:off x="9222372" y="541190"/>
            <a:ext cx="2474328" cy="858780"/>
            <a:chOff x="7469773" y="431176"/>
            <a:chExt cx="2474328" cy="85878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59C6FF-1CAB-455B-A3BB-6F7184ABEC26}"/>
                </a:ext>
              </a:extLst>
            </p:cNvPr>
            <p:cNvSpPr txBox="1"/>
            <p:nvPr/>
          </p:nvSpPr>
          <p:spPr>
            <a:xfrm flipH="1">
              <a:off x="7469773" y="431176"/>
              <a:ext cx="2474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Lost Words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B756C4-FB4D-4E0A-B446-BDE67138F4C9}"/>
                </a:ext>
              </a:extLst>
            </p:cNvPr>
            <p:cNvSpPr txBox="1"/>
            <p:nvPr/>
          </p:nvSpPr>
          <p:spPr>
            <a:xfrm>
              <a:off x="7469775" y="917511"/>
              <a:ext cx="2474326" cy="372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Teaching Resources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D5913D-222C-4034-B367-83E1A2B8C5D2}"/>
              </a:ext>
            </a:extLst>
          </p:cNvPr>
          <p:cNvSpPr/>
          <p:nvPr/>
        </p:nvSpPr>
        <p:spPr>
          <a:xfrm>
            <a:off x="4101982" y="1605891"/>
            <a:ext cx="7366475" cy="710282"/>
          </a:xfrm>
          <a:prstGeom prst="rect">
            <a:avLst/>
          </a:prstGeom>
          <a:solidFill>
            <a:srgbClr val="0C4B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>
                <a:latin typeface="Roboto Medium" panose="02000000000000000000" pitchFamily="2" charset="0"/>
                <a:ea typeface="Roboto Medium" panose="02000000000000000000" pitchFamily="2" charset="0"/>
              </a:rPr>
              <a:t>   Make up new dialect words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AB0CF4-6BCC-DC27-81C2-A0A33C3CD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7525"/>
            <a:ext cx="4110527" cy="58292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D8BE67-DE7C-D9EC-27EC-3A1BC3393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375550" cy="12963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CDF61D-324C-9FC6-E14B-6F07B57FCF6E}"/>
              </a:ext>
            </a:extLst>
          </p:cNvPr>
          <p:cNvSpPr txBox="1"/>
          <p:nvPr/>
        </p:nvSpPr>
        <p:spPr>
          <a:xfrm>
            <a:off x="8696960" y="3942133"/>
            <a:ext cx="3495040" cy="1384995"/>
          </a:xfrm>
          <a:prstGeom prst="rect">
            <a:avLst/>
          </a:prstGeom>
          <a:solidFill>
            <a:srgbClr val="0C4B68"/>
          </a:solidFill>
        </p:spPr>
        <p:txBody>
          <a:bodyPr wrap="square" rtlCol="0">
            <a:spAutoFit/>
          </a:bodyPr>
          <a:lstStyle/>
          <a:p>
            <a:r>
              <a:rPr lang="en-GB" sz="2800">
                <a:solidFill>
                  <a:schemeClr val="bg1"/>
                </a:solidFill>
                <a:latin typeface="Roboto Black" panose="020B0604020202020204" pitchFamily="2" charset="0"/>
                <a:ea typeface="Roboto Black" panose="020B0604020202020204" pitchFamily="2" charset="0"/>
              </a:rPr>
              <a:t>For example: home</a:t>
            </a:r>
          </a:p>
          <a:p>
            <a:r>
              <a:rPr lang="en-GB" sz="28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toilet, settee, teapot, XBox, bedroom</a:t>
            </a:r>
          </a:p>
        </p:txBody>
      </p:sp>
    </p:spTree>
    <p:extLst>
      <p:ext uri="{BB962C8B-B14F-4D97-AF65-F5344CB8AC3E}">
        <p14:creationId xmlns:p14="http://schemas.microsoft.com/office/powerpoint/2010/main" val="741357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5EC28F7-8DE7-4C28-9B32-8E162CEC790C}"/>
              </a:ext>
            </a:extLst>
          </p:cNvPr>
          <p:cNvSpPr txBox="1"/>
          <p:nvPr/>
        </p:nvSpPr>
        <p:spPr>
          <a:xfrm>
            <a:off x="4433963" y="2720863"/>
            <a:ext cx="70344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For each of your five words, write down any dialect words you know, and make up one or more new words.</a:t>
            </a:r>
            <a:endParaRPr lang="en-GB" sz="2800">
              <a:solidFill>
                <a:srgbClr val="0C4B68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801DF91-1E5F-4ADF-ADCD-9090B2278754}"/>
              </a:ext>
            </a:extLst>
          </p:cNvPr>
          <p:cNvGrpSpPr/>
          <p:nvPr/>
        </p:nvGrpSpPr>
        <p:grpSpPr>
          <a:xfrm>
            <a:off x="9222372" y="541190"/>
            <a:ext cx="2474328" cy="858780"/>
            <a:chOff x="7469773" y="431176"/>
            <a:chExt cx="2474328" cy="85878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59C6FF-1CAB-455B-A3BB-6F7184ABEC26}"/>
                </a:ext>
              </a:extLst>
            </p:cNvPr>
            <p:cNvSpPr txBox="1"/>
            <p:nvPr/>
          </p:nvSpPr>
          <p:spPr>
            <a:xfrm flipH="1">
              <a:off x="7469773" y="431176"/>
              <a:ext cx="2474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Lost Words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B756C4-FB4D-4E0A-B446-BDE67138F4C9}"/>
                </a:ext>
              </a:extLst>
            </p:cNvPr>
            <p:cNvSpPr txBox="1"/>
            <p:nvPr/>
          </p:nvSpPr>
          <p:spPr>
            <a:xfrm>
              <a:off x="7469775" y="917511"/>
              <a:ext cx="2474326" cy="372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Teaching Resources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D5913D-222C-4034-B367-83E1A2B8C5D2}"/>
              </a:ext>
            </a:extLst>
          </p:cNvPr>
          <p:cNvSpPr/>
          <p:nvPr/>
        </p:nvSpPr>
        <p:spPr>
          <a:xfrm>
            <a:off x="4101982" y="1605891"/>
            <a:ext cx="7366475" cy="710282"/>
          </a:xfrm>
          <a:prstGeom prst="rect">
            <a:avLst/>
          </a:prstGeom>
          <a:solidFill>
            <a:srgbClr val="0C4B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>
                <a:latin typeface="Roboto Medium" panose="02000000000000000000" pitchFamily="2" charset="0"/>
                <a:ea typeface="Roboto Medium" panose="02000000000000000000" pitchFamily="2" charset="0"/>
              </a:rPr>
              <a:t>   Make up new dialect words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CDF61D-324C-9FC6-E14B-6F07B57FCF6E}"/>
              </a:ext>
            </a:extLst>
          </p:cNvPr>
          <p:cNvSpPr txBox="1"/>
          <p:nvPr/>
        </p:nvSpPr>
        <p:spPr>
          <a:xfrm>
            <a:off x="6255652" y="4601379"/>
            <a:ext cx="5933440" cy="2246769"/>
          </a:xfrm>
          <a:prstGeom prst="rect">
            <a:avLst/>
          </a:prstGeom>
          <a:solidFill>
            <a:srgbClr val="0C4B68"/>
          </a:solidFill>
        </p:spPr>
        <p:txBody>
          <a:bodyPr wrap="square" rtlCol="0">
            <a:spAutoFit/>
          </a:bodyPr>
          <a:lstStyle/>
          <a:p>
            <a:r>
              <a:rPr lang="en-GB" sz="2800">
                <a:solidFill>
                  <a:schemeClr val="bg1"/>
                </a:solidFill>
                <a:latin typeface="Roboto Black" panose="020B0604020202020204" pitchFamily="2" charset="0"/>
                <a:ea typeface="Roboto Black" panose="020B0604020202020204" pitchFamily="2" charset="0"/>
              </a:rPr>
              <a:t>For example:</a:t>
            </a:r>
          </a:p>
          <a:p>
            <a:r>
              <a:rPr lang="en-GB" sz="28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settee – sofa, couch, snuggleseat</a:t>
            </a:r>
          </a:p>
          <a:p>
            <a:r>
              <a:rPr lang="en-GB" sz="28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teapot – mashpot, brewjar</a:t>
            </a:r>
          </a:p>
          <a:p>
            <a:r>
              <a:rPr lang="en-GB" sz="28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XBox – battlebox, gamebox</a:t>
            </a:r>
          </a:p>
          <a:p>
            <a:r>
              <a:rPr lang="en-GB" sz="28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toilet – lavvy, bog, plopseat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81FA4CB-4655-FBE5-BEEF-2F8DBF351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7047"/>
            <a:ext cx="4111200" cy="58301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1FE4C2-7623-8BE7-0292-9A3DA681A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4" y="0"/>
            <a:ext cx="2741097" cy="134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47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432881-B558-4AC4-BBE6-9D5968DFE009}"/>
              </a:ext>
            </a:extLst>
          </p:cNvPr>
          <p:cNvSpPr/>
          <p:nvPr/>
        </p:nvSpPr>
        <p:spPr>
          <a:xfrm>
            <a:off x="-1" y="555171"/>
            <a:ext cx="6825343" cy="1094015"/>
          </a:xfrm>
          <a:prstGeom prst="rect">
            <a:avLst/>
          </a:prstGeom>
          <a:solidFill>
            <a:srgbClr val="0C4B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>
                <a:latin typeface="Roboto Medium" panose="02000000000000000000" pitchFamily="2" charset="0"/>
                <a:ea typeface="Roboto Medium" panose="02000000000000000000" pitchFamily="2" charset="0"/>
              </a:rPr>
              <a:t>   Let’s share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2A5C3B-FA59-4BC2-AC76-87309077942B}"/>
              </a:ext>
            </a:extLst>
          </p:cNvPr>
          <p:cNvSpPr txBox="1"/>
          <p:nvPr/>
        </p:nvSpPr>
        <p:spPr>
          <a:xfrm>
            <a:off x="1001485" y="1965670"/>
            <a:ext cx="101890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Would anyone like to share some of their dialect words with the group?</a:t>
            </a:r>
          </a:p>
          <a:p>
            <a:r>
              <a:rPr lang="en-GB" sz="40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Can the group guess what the words mean?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A243B5-4D1D-41F0-ADF3-1541A3781B77}"/>
              </a:ext>
            </a:extLst>
          </p:cNvPr>
          <p:cNvSpPr/>
          <p:nvPr/>
        </p:nvSpPr>
        <p:spPr>
          <a:xfrm>
            <a:off x="0" y="4160356"/>
            <a:ext cx="5366658" cy="1965670"/>
          </a:xfrm>
          <a:prstGeom prst="rect">
            <a:avLst/>
          </a:prstGeom>
          <a:solidFill>
            <a:srgbClr val="0C4B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16000" bIns="216000" rtlCol="0" anchor="ctr"/>
          <a:lstStyle/>
          <a:p>
            <a:pPr>
              <a:lnSpc>
                <a:spcPct val="120000"/>
              </a:lnSpc>
            </a:pPr>
            <a:r>
              <a:rPr lang="en-GB" sz="2400" b="0" i="0" u="none" strike="noStrike" baseline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I</a:t>
            </a:r>
            <a:r>
              <a:rPr lang="en-GB" sz="2400" b="1" i="0" u="none" strike="noStrike" baseline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f you're reading</a:t>
            </a:r>
            <a:r>
              <a:rPr lang="en-GB" sz="2400" b="0" i="0" u="none" strike="noStrike" baseline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, remember: this is only your first draft. Nobody is expecting perfection so read loud and proud!</a:t>
            </a:r>
            <a:endParaRPr lang="en-GB" sz="240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B89D22-0F3C-4223-B135-DAF022FD7EF2}"/>
              </a:ext>
            </a:extLst>
          </p:cNvPr>
          <p:cNvSpPr/>
          <p:nvPr/>
        </p:nvSpPr>
        <p:spPr>
          <a:xfrm>
            <a:off x="6825343" y="4892330"/>
            <a:ext cx="5366658" cy="1965670"/>
          </a:xfrm>
          <a:prstGeom prst="rect">
            <a:avLst/>
          </a:prstGeom>
          <a:solidFill>
            <a:srgbClr val="0C4B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16000" bIns="216000" rtlCol="0" anchor="ctr"/>
          <a:lstStyle/>
          <a:p>
            <a:pPr>
              <a:lnSpc>
                <a:spcPct val="120000"/>
              </a:lnSpc>
            </a:pPr>
            <a:r>
              <a:rPr lang="en-GB" sz="2400" b="0" i="0" u="none" strike="noStrike" baseline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I</a:t>
            </a:r>
            <a:r>
              <a:rPr lang="en-GB" sz="2400" b="1" i="0" u="none" strike="noStrike" baseline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f you’re listening</a:t>
            </a:r>
            <a:r>
              <a:rPr lang="en-GB" sz="2400" b="0" i="0" u="none" strike="noStrike" baseline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, remember: listen gratefully and sincerely. Offer positive, specific feedback if you can – it’s helpful and validating.</a:t>
            </a:r>
            <a:endParaRPr lang="en-GB" sz="240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3528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950</TotalTime>
  <Words>491</Words>
  <Application>Microsoft Office PowerPoint</Application>
  <PresentationFormat>Widescreen</PresentationFormat>
  <Paragraphs>84</Paragraphs>
  <Slides>10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Roboto</vt:lpstr>
      <vt:lpstr>Roboto Black</vt:lpstr>
      <vt:lpstr>Roboto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Pippa Hennessy</dc:creator>
  <cp:lastModifiedBy>Braber, Natalie</cp:lastModifiedBy>
  <cp:revision>15</cp:revision>
  <dcterms:created xsi:type="dcterms:W3CDTF">2022-02-28T06:52:37Z</dcterms:created>
  <dcterms:modified xsi:type="dcterms:W3CDTF">2022-07-18T08:59:51Z</dcterms:modified>
</cp:coreProperties>
</file>