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1" r:id="rId4"/>
    <p:sldId id="293" r:id="rId5"/>
    <p:sldId id="294" r:id="rId6"/>
    <p:sldId id="295" r:id="rId7"/>
    <p:sldId id="296" r:id="rId8"/>
    <p:sldId id="297" r:id="rId9"/>
    <p:sldId id="298" r:id="rId10"/>
    <p:sldId id="291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B68"/>
    <a:srgbClr val="00ABEF"/>
    <a:srgbClr val="67EFEF"/>
    <a:srgbClr val="E3CC5C"/>
    <a:srgbClr val="4D4193"/>
    <a:srgbClr val="ED8718"/>
    <a:srgbClr val="798828"/>
    <a:srgbClr val="007FA1"/>
    <a:srgbClr val="EC1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65865" autoAdjust="0"/>
  </p:normalViewPr>
  <p:slideViewPr>
    <p:cSldViewPr snapToGrid="0">
      <p:cViewPr varScale="1">
        <p:scale>
          <a:sx n="82" d="100"/>
          <a:sy n="82" d="100"/>
        </p:scale>
        <p:origin x="9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BE713-BD41-4CDE-A5BE-2055CB5C79F4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D7EBC-B3B8-43FF-958E-3BCC673B6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331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It’s likely that someone in the group will know what it means (grumpy, in a bad mood). If not you’ll have to tell them!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63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Emphasise that they can pick another emotion if they like.</a:t>
            </a:r>
          </a:p>
          <a:p>
            <a:endParaRPr lang="en-GB"/>
          </a:p>
          <a:p>
            <a:r>
              <a:rPr lang="en-GB"/>
              <a:t>You might want to pick an emotion as an example to work through the exercise, to supplement the examples on the slides.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2958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standard ‘five senses’ exercise – encourage them to use metaphor and imagery to represent their emotion.</a:t>
            </a:r>
          </a:p>
          <a:p>
            <a:endParaRPr lang="en-GB"/>
          </a:p>
          <a:p>
            <a:r>
              <a:rPr lang="en-GB"/>
              <a:t>Emphasise that they should not use the name of the emotion in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613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Remind them not to use the name of the emotion in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946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Remind them not to use the name of the emotion in the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31730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Remind them not to use the name of the emotion in the line.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732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/>
              <a:t>Remind them not to use the name of the emotion in the line.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700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951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Don’t insist everyone shares their work, but gently encourage them to do so.</a:t>
            </a:r>
          </a:p>
          <a:p>
            <a:r>
              <a:rPr lang="en-GB"/>
              <a:t>Demonstrate how to read clearly and audibly.</a:t>
            </a:r>
          </a:p>
          <a:p>
            <a:r>
              <a:rPr lang="en-GB"/>
              <a:t>If someone is reading quietly ask them (only once, don’t keep stopping them) to speak more loudly so that everyone can hear their work.</a:t>
            </a:r>
          </a:p>
          <a:p>
            <a:r>
              <a:rPr lang="en-GB"/>
              <a:t>Give specific and positive feedback and encourage the rest of the group to give feedback too.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D7EBC-B3B8-43FF-958E-3BCC673B6A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6339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C4B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4611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A37C-6FEE-4AED-8930-C2AEB760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48535D-FDD9-424D-8A17-11D13E5F6D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4FA60E-D3D3-4756-AB2F-504838FE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318D5-7C58-466E-A4C9-E8B2AE566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683AA-D824-4DAE-8EE2-F35511DE6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0653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482226-05E0-4C78-89D7-C6A1364E24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B9A1E-BD0C-4921-A985-FCE5E43B8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D280A-B8E4-421B-AE1E-9EB5320AC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F0DA83-9CBD-4AD4-A052-480F9708E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CECE31-071C-4595-A30D-1B68A6352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9794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7988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211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ED87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425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4D41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1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rgbClr val="E3CC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438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007F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57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C11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8370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39F3A-2886-4919-AE75-64E62790A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EFBB-68E6-49A1-B5C0-2D5587B3E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977867-44EF-4A3E-A264-4A2C1699F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3C0601-EBFA-4CAD-8AF3-360F0E32A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D85DD-A1DE-4202-8F7B-D6645AB26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82612E-F71F-44BA-8E91-BE289AB2E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1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AB3E-D944-4C8D-96F2-47CC7909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7D98E22-2EF9-41AD-AA0F-CD551F2462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B8B5AF-E3A8-44D9-9641-4109D9A0A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CA89DD-72F0-42C9-B38A-CC0CD57B4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4102D7-F22D-4B4F-B379-4DE3D3009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5D76D9-C707-4C50-B47D-C37F71F1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30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D3A41-24EC-48FD-BB63-25E08A9948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6F335-06C5-4A20-A912-6A721F823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3358B-F5E5-4C1D-9AA4-B1014D6483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532B19-88B7-4836-A14D-36D5982331E0}" type="datetimeFigureOut">
              <a:rPr lang="en-GB" smtClean="0"/>
              <a:t>18/07/2022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6C169-D66C-4322-8753-8181021817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5EAC7-1C49-4754-941A-EB7888D41B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67EA4-833F-4861-AC40-DBD1760199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5571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10" Type="http://schemas.openxmlformats.org/officeDocument/2006/relationships/image" Target="../media/image12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6373BD-6A24-4079-8684-E608B2E3F476}"/>
              </a:ext>
            </a:extLst>
          </p:cNvPr>
          <p:cNvSpPr txBox="1"/>
          <p:nvPr/>
        </p:nvSpPr>
        <p:spPr>
          <a:xfrm flipH="1">
            <a:off x="6408417" y="3905583"/>
            <a:ext cx="45480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Lost Words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0E7318-55A0-4E6D-B0F5-DE4E01872B73}"/>
              </a:ext>
            </a:extLst>
          </p:cNvPr>
          <p:cNvSpPr txBox="1"/>
          <p:nvPr/>
        </p:nvSpPr>
        <p:spPr>
          <a:xfrm>
            <a:off x="6408417" y="4862450"/>
            <a:ext cx="4548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>
                <a:solidFill>
                  <a:srgbClr val="E3CC5C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Teaching Resources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F72F2B-994C-4EE6-BCCC-79DC8EF35F2A}"/>
              </a:ext>
            </a:extLst>
          </p:cNvPr>
          <p:cNvSpPr txBox="1"/>
          <p:nvPr/>
        </p:nvSpPr>
        <p:spPr>
          <a:xfrm>
            <a:off x="6408417" y="1155626"/>
            <a:ext cx="55277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>
                <a:solidFill>
                  <a:schemeClr val="bg1"/>
                </a:solidFill>
                <a:latin typeface="Roboto Medium" panose="020B0604020202020204" pitchFamily="2" charset="0"/>
                <a:ea typeface="Roboto Medium" panose="020B0604020202020204" pitchFamily="2" charset="0"/>
              </a:rPr>
              <a:t>WRITE ABOUT AN EMOTION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AD4C37-C24C-49DE-92B9-885D588EE6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4" r="19744"/>
          <a:stretch/>
        </p:blipFill>
        <p:spPr>
          <a:xfrm>
            <a:off x="410388" y="381000"/>
            <a:ext cx="5527770" cy="609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3044AD-5173-4B98-96A7-E4E863205328}"/>
              </a:ext>
            </a:extLst>
          </p:cNvPr>
          <p:cNvSpPr txBox="1"/>
          <p:nvPr/>
        </p:nvSpPr>
        <p:spPr>
          <a:xfrm>
            <a:off x="6408417" y="3279284"/>
            <a:ext cx="5527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An activity by Andrew Graves</a:t>
            </a:r>
          </a:p>
        </p:txBody>
      </p:sp>
    </p:spTree>
    <p:extLst>
      <p:ext uri="{BB962C8B-B14F-4D97-AF65-F5344CB8AC3E}">
        <p14:creationId xmlns:p14="http://schemas.microsoft.com/office/powerpoint/2010/main" val="851825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-1" y="555171"/>
            <a:ext cx="6825343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Let’s share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2A5C3B-FA59-4BC2-AC76-87309077942B}"/>
              </a:ext>
            </a:extLst>
          </p:cNvPr>
          <p:cNvSpPr txBox="1"/>
          <p:nvPr/>
        </p:nvSpPr>
        <p:spPr>
          <a:xfrm>
            <a:off x="1001485" y="1965670"/>
            <a:ext cx="101890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Would anyone like to share their poem with the group?</a:t>
            </a:r>
          </a:p>
          <a:p>
            <a:r>
              <a:rPr lang="en-GB" sz="40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Can the group guess the emotion?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A243B5-4D1D-41F0-ADF3-1541A3781B77}"/>
              </a:ext>
            </a:extLst>
          </p:cNvPr>
          <p:cNvSpPr/>
          <p:nvPr/>
        </p:nvSpPr>
        <p:spPr>
          <a:xfrm>
            <a:off x="0" y="4160356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you're reading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this is only your first draft. Nobody is expecting perfection so read loud and proud!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BB89D22-0F3C-4223-B135-DAF022FD7EF2}"/>
              </a:ext>
            </a:extLst>
          </p:cNvPr>
          <p:cNvSpPr/>
          <p:nvPr/>
        </p:nvSpPr>
        <p:spPr>
          <a:xfrm>
            <a:off x="6825343" y="4892330"/>
            <a:ext cx="5366658" cy="196567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6000" tIns="216000" rIns="216000" bIns="216000" rtlCol="0" anchor="ctr"/>
          <a:lstStyle/>
          <a:p>
            <a:pPr>
              <a:lnSpc>
                <a:spcPct val="120000"/>
              </a:lnSpc>
            </a:pP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I</a:t>
            </a:r>
            <a:r>
              <a:rPr lang="en-GB" sz="2400" b="1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f you’re listening</a:t>
            </a:r>
            <a:r>
              <a:rPr lang="en-GB" sz="2400" b="0" i="0" u="none" strike="noStrike" baseline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, remember: listen gratefully and sincerely. Offer positive, specific feedback if you can – it’s helpful and validating.</a:t>
            </a:r>
            <a:endParaRPr lang="en-GB" sz="2400">
              <a:solidFill>
                <a:schemeClr val="bg1"/>
              </a:solidFill>
              <a:latin typeface="Roboto Medium" panose="02000000000000000000" pitchFamily="2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352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34DAED8-E639-4980-8100-4F2AB1B62508}"/>
              </a:ext>
            </a:extLst>
          </p:cNvPr>
          <p:cNvSpPr/>
          <p:nvPr/>
        </p:nvSpPr>
        <p:spPr>
          <a:xfrm>
            <a:off x="0" y="0"/>
            <a:ext cx="7271594" cy="6858000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B62147-B968-4F55-B152-B97DAA7E3B11}"/>
              </a:ext>
            </a:extLst>
          </p:cNvPr>
          <p:cNvGrpSpPr/>
          <p:nvPr/>
        </p:nvGrpSpPr>
        <p:grpSpPr>
          <a:xfrm>
            <a:off x="1547947" y="1230963"/>
            <a:ext cx="4548053" cy="1541642"/>
            <a:chOff x="6408417" y="3905583"/>
            <a:chExt cx="4548053" cy="15416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56373BD-6A24-4079-8684-E608B2E3F476}"/>
                </a:ext>
              </a:extLst>
            </p:cNvPr>
            <p:cNvSpPr txBox="1"/>
            <p:nvPr/>
          </p:nvSpPr>
          <p:spPr>
            <a:xfrm flipH="1">
              <a:off x="6408417" y="3905583"/>
              <a:ext cx="454805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6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A0E7318-55A0-4E6D-B0F5-DE4E01872B73}"/>
                </a:ext>
              </a:extLst>
            </p:cNvPr>
            <p:cNvSpPr txBox="1"/>
            <p:nvPr/>
          </p:nvSpPr>
          <p:spPr>
            <a:xfrm>
              <a:off x="6408417" y="4862450"/>
              <a:ext cx="4548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:a16="http://schemas.microsoft.com/office/drawing/2014/main" id="{19373308-6306-4B44-9B74-B16855F270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569" y="316566"/>
            <a:ext cx="3372459" cy="10403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954E7-5D27-4C48-9C2C-96C70CC9D6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82963" y="3140357"/>
            <a:ext cx="1395888" cy="13958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FD43908-C514-4D00-A8E0-0D3D2EE159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70084" y="2195790"/>
            <a:ext cx="3372459" cy="7699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754817B-DE5C-469A-A4FC-5DC3FFE0BC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43424" y="4647246"/>
            <a:ext cx="3116680" cy="10403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A8D234-9CEC-4161-ACF2-2A2F5A2952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6" y="5726260"/>
            <a:ext cx="3372459" cy="90611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E6ECEA-DDDE-4438-BD8B-74220E504F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5535" y="1408459"/>
            <a:ext cx="3372459" cy="65854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B3317870-5BF2-BFC1-981C-C43D25D1F03D}"/>
              </a:ext>
            </a:extLst>
          </p:cNvPr>
          <p:cNvGrpSpPr/>
          <p:nvPr/>
        </p:nvGrpSpPr>
        <p:grpSpPr>
          <a:xfrm>
            <a:off x="236797" y="3595737"/>
            <a:ext cx="6795003" cy="2840558"/>
            <a:chOff x="236797" y="3595737"/>
            <a:chExt cx="6795003" cy="2840558"/>
          </a:xfrm>
        </p:grpSpPr>
        <p:pic>
          <p:nvPicPr>
            <p:cNvPr id="17" name="Picture 16" descr="A person wearing glasses&#10;&#10;Description automatically generated with low confidence">
              <a:extLst>
                <a:ext uri="{FF2B5EF4-FFF2-40B4-BE49-F238E27FC236}">
                  <a16:creationId xmlns:a16="http://schemas.microsoft.com/office/drawing/2014/main" id="{E67BC66C-580A-8C8E-4C69-823309AAC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7081" y="3595737"/>
              <a:ext cx="2106172" cy="2106172"/>
            </a:xfrm>
            <a:prstGeom prst="rect">
              <a:avLst/>
            </a:prstGeom>
          </p:spPr>
        </p:pic>
        <p:pic>
          <p:nvPicPr>
            <p:cNvPr id="18" name="Picture 17" descr="A person with curly hair&#10;&#10;Description automatically generated with low confidence">
              <a:extLst>
                <a:ext uri="{FF2B5EF4-FFF2-40B4-BE49-F238E27FC236}">
                  <a16:creationId xmlns:a16="http://schemas.microsoft.com/office/drawing/2014/main" id="{7640B2C9-9C86-1829-F1C4-5F882C28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9688" y="3595737"/>
              <a:ext cx="2109220" cy="2106172"/>
            </a:xfrm>
            <a:prstGeom prst="rect">
              <a:avLst/>
            </a:prstGeom>
          </p:spPr>
        </p:pic>
        <p:pic>
          <p:nvPicPr>
            <p:cNvPr id="19" name="Picture 18" descr="A picture containing text, person, person, looking&#10;&#10;Description automatically generated">
              <a:extLst>
                <a:ext uri="{FF2B5EF4-FFF2-40B4-BE49-F238E27FC236}">
                  <a16:creationId xmlns:a16="http://schemas.microsoft.com/office/drawing/2014/main" id="{01163CCB-5AB6-0B40-FFC4-1B888B64C7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366" y="3595737"/>
              <a:ext cx="2103124" cy="2106172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B2476B-EA60-A748-4361-A147D1D3168D}"/>
                </a:ext>
              </a:extLst>
            </p:cNvPr>
            <p:cNvSpPr txBox="1"/>
            <p:nvPr/>
          </p:nvSpPr>
          <p:spPr>
            <a:xfrm>
              <a:off x="236797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Andrew Graves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writer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D0EC9DD-3A66-7827-8FA8-5D4D6AB3D3F9}"/>
                </a:ext>
              </a:extLst>
            </p:cNvPr>
            <p:cNvSpPr txBox="1"/>
            <p:nvPr/>
          </p:nvSpPr>
          <p:spPr>
            <a:xfrm>
              <a:off x="4828533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Natalie Braber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project director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FC263-3BC0-78DF-5FBA-F273D4110E74}"/>
                </a:ext>
              </a:extLst>
            </p:cNvPr>
            <p:cNvSpPr txBox="1"/>
            <p:nvPr/>
          </p:nvSpPr>
          <p:spPr>
            <a:xfrm>
              <a:off x="2532665" y="5728409"/>
              <a:ext cx="22032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Hannah Sawtell</a:t>
              </a:r>
            </a:p>
            <a:p>
              <a:pPr algn="ctr"/>
              <a:r>
                <a:rPr lang="en-GB" sz="20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artist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108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DF432881-B558-4AC4-BBE6-9D5968DFE009}"/>
              </a:ext>
            </a:extLst>
          </p:cNvPr>
          <p:cNvSpPr/>
          <p:nvPr/>
        </p:nvSpPr>
        <p:spPr>
          <a:xfrm>
            <a:off x="0" y="541190"/>
            <a:ext cx="6096000" cy="1094015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4000">
                <a:latin typeface="Roboto Medium" panose="02000000000000000000" pitchFamily="2" charset="0"/>
                <a:ea typeface="Roboto Medium" panose="02000000000000000000" pitchFamily="2" charset="0"/>
              </a:rPr>
              <a:t>   What does this mean?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EFE0348-6CEE-4DDE-B0A9-E946E9559050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CFB412-3201-4988-AA90-1D126888DDA7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3E948B9-AE1A-46EE-BBF9-AC67458A9B1C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B69C6733-3462-4A5F-851B-630299869F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534" y="2788760"/>
            <a:ext cx="9000931" cy="250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8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Choose an emotion.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8391970" y="4600441"/>
            <a:ext cx="3800030" cy="2246769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happy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excited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friendly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miserable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</p:spTree>
    <p:extLst>
      <p:ext uri="{BB962C8B-B14F-4D97-AF65-F5344CB8AC3E}">
        <p14:creationId xmlns:p14="http://schemas.microsoft.com/office/powerpoint/2010/main" val="2556174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line that describes what your emotion </a:t>
            </a:r>
            <a:r>
              <a:rPr lang="en-GB" sz="3600">
                <a:solidFill>
                  <a:srgbClr val="0C4B6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looks</a:t>
            </a: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4989440" y="5473005"/>
            <a:ext cx="7202560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Shining like the sun in back end weather.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Dark as when it’s ollin it dahn.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3FD-EB01-4DEE-A4CA-ECAB20303480}"/>
              </a:ext>
            </a:extLst>
          </p:cNvPr>
          <p:cNvSpPr txBox="1"/>
          <p:nvPr/>
        </p:nvSpPr>
        <p:spPr>
          <a:xfrm>
            <a:off x="4989440" y="4007805"/>
            <a:ext cx="694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Don’t use the name of the emotion, and use as much of your own dialect or slang as you can.</a:t>
            </a:r>
          </a:p>
        </p:txBody>
      </p:sp>
    </p:spTree>
    <p:extLst>
      <p:ext uri="{BB962C8B-B14F-4D97-AF65-F5344CB8AC3E}">
        <p14:creationId xmlns:p14="http://schemas.microsoft.com/office/powerpoint/2010/main" val="331819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line that describes what your emotion </a:t>
            </a:r>
            <a:r>
              <a:rPr lang="en-GB" sz="3600">
                <a:solidFill>
                  <a:srgbClr val="0C4B6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tastes</a:t>
            </a: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4989440" y="5473005"/>
            <a:ext cx="7202560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Sweet as oakey from the oakey man.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Bitter as a mouthful of collynobs.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3FD-EB01-4DEE-A4CA-ECAB20303480}"/>
              </a:ext>
            </a:extLst>
          </p:cNvPr>
          <p:cNvSpPr txBox="1"/>
          <p:nvPr/>
        </p:nvSpPr>
        <p:spPr>
          <a:xfrm>
            <a:off x="4989440" y="4007805"/>
            <a:ext cx="694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Don’t use the name of the emotion, and use as much of your own dialect or slang as you can.</a:t>
            </a:r>
          </a:p>
        </p:txBody>
      </p:sp>
    </p:spTree>
    <p:extLst>
      <p:ext uri="{BB962C8B-B14F-4D97-AF65-F5344CB8AC3E}">
        <p14:creationId xmlns:p14="http://schemas.microsoft.com/office/powerpoint/2010/main" val="1641649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line that describes what your emotion </a:t>
            </a:r>
            <a:r>
              <a:rPr lang="en-GB" sz="3600">
                <a:solidFill>
                  <a:srgbClr val="0C4B6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smells</a:t>
            </a: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4989440" y="5473005"/>
            <a:ext cx="7202560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Smelling clean like freshly-picked guzgogs.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Stinks like a babby’s full nappy.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3FD-EB01-4DEE-A4CA-ECAB20303480}"/>
              </a:ext>
            </a:extLst>
          </p:cNvPr>
          <p:cNvSpPr txBox="1"/>
          <p:nvPr/>
        </p:nvSpPr>
        <p:spPr>
          <a:xfrm>
            <a:off x="4989440" y="4007805"/>
            <a:ext cx="694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Don’t use the name of the emotion, and use as much of your own dialect or slang as you can.</a:t>
            </a:r>
          </a:p>
        </p:txBody>
      </p:sp>
    </p:spTree>
    <p:extLst>
      <p:ext uri="{BB962C8B-B14F-4D97-AF65-F5344CB8AC3E}">
        <p14:creationId xmlns:p14="http://schemas.microsoft.com/office/powerpoint/2010/main" val="1507683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line that describes what your emotion </a:t>
            </a:r>
            <a:r>
              <a:rPr lang="en-GB" sz="3600">
                <a:solidFill>
                  <a:srgbClr val="0C4B6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feels</a:t>
            </a: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4989440" y="5473005"/>
            <a:ext cx="7202560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Warm and cosy like when mam’s mashing.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Sharp and spiky like a spadger’s nest.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3FD-EB01-4DEE-A4CA-ECAB20303480}"/>
              </a:ext>
            </a:extLst>
          </p:cNvPr>
          <p:cNvSpPr txBox="1"/>
          <p:nvPr/>
        </p:nvSpPr>
        <p:spPr>
          <a:xfrm>
            <a:off x="4989440" y="4007805"/>
            <a:ext cx="694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Don’t use the name of the emotion, and use as much of your own dialect or slang as you can.</a:t>
            </a:r>
          </a:p>
        </p:txBody>
      </p:sp>
    </p:spTree>
    <p:extLst>
      <p:ext uri="{BB962C8B-B14F-4D97-AF65-F5344CB8AC3E}">
        <p14:creationId xmlns:p14="http://schemas.microsoft.com/office/powerpoint/2010/main" val="4141633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Write a line that describes what your emotion </a:t>
            </a:r>
            <a:r>
              <a:rPr lang="en-GB" sz="3600">
                <a:solidFill>
                  <a:srgbClr val="0C4B68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Arial" panose="020B0604020202020204" pitchFamily="34" charset="0"/>
              </a:rPr>
              <a:t>sounds</a:t>
            </a:r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 like.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908649-F89B-4AEA-9241-5F1482635D31}"/>
              </a:ext>
            </a:extLst>
          </p:cNvPr>
          <p:cNvSpPr txBox="1"/>
          <p:nvPr/>
        </p:nvSpPr>
        <p:spPr>
          <a:xfrm>
            <a:off x="4989440" y="5473005"/>
            <a:ext cx="7202560" cy="1384995"/>
          </a:xfrm>
          <a:prstGeom prst="rect">
            <a:avLst/>
          </a:prstGeom>
          <a:solidFill>
            <a:srgbClr val="0C4B68"/>
          </a:solidFill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Roboto Black" panose="020B0604020202020204" pitchFamily="2" charset="0"/>
                <a:ea typeface="Roboto Black" panose="020B0604020202020204" pitchFamily="2" charset="0"/>
              </a:rPr>
              <a:t>For example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The fizz when you open a duck’s neck.</a:t>
            </a:r>
          </a:p>
          <a:p>
            <a:r>
              <a:rPr lang="en-GB" sz="280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A babby scraitin’ in the middle of the night.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7E3FD-EB01-4DEE-A4CA-ECAB20303480}"/>
              </a:ext>
            </a:extLst>
          </p:cNvPr>
          <p:cNvSpPr txBox="1"/>
          <p:nvPr/>
        </p:nvSpPr>
        <p:spPr>
          <a:xfrm>
            <a:off x="4989440" y="4007805"/>
            <a:ext cx="6940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Don’t use the name of the emotion, and use as much of your own dialect or slang as you can.</a:t>
            </a:r>
          </a:p>
        </p:txBody>
      </p:sp>
    </p:spTree>
    <p:extLst>
      <p:ext uri="{BB962C8B-B14F-4D97-AF65-F5344CB8AC3E}">
        <p14:creationId xmlns:p14="http://schemas.microsoft.com/office/powerpoint/2010/main" val="2194709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B5EC28F7-8DE7-4C28-9B32-8E162CEC790C}"/>
              </a:ext>
            </a:extLst>
          </p:cNvPr>
          <p:cNvSpPr txBox="1"/>
          <p:nvPr/>
        </p:nvSpPr>
        <p:spPr>
          <a:xfrm>
            <a:off x="4989440" y="2727272"/>
            <a:ext cx="690630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Look at the order of your five lines. If you need to, change them around to make it into a poem.</a:t>
            </a:r>
          </a:p>
          <a:p>
            <a:r>
              <a:rPr lang="en-GB" sz="3600">
                <a:solidFill>
                  <a:srgbClr val="0C4B68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Arial" panose="020B0604020202020204" pitchFamily="34" charset="0"/>
              </a:rPr>
              <a:t>Give your poem a title.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801DF91-1E5F-4ADF-ADCD-9090B2278754}"/>
              </a:ext>
            </a:extLst>
          </p:cNvPr>
          <p:cNvGrpSpPr/>
          <p:nvPr/>
        </p:nvGrpSpPr>
        <p:grpSpPr>
          <a:xfrm>
            <a:off x="9222372" y="541190"/>
            <a:ext cx="2474328" cy="858780"/>
            <a:chOff x="7469773" y="431176"/>
            <a:chExt cx="2474328" cy="85878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F59C6FF-1CAB-455B-A3BB-6F7184ABEC26}"/>
                </a:ext>
              </a:extLst>
            </p:cNvPr>
            <p:cNvSpPr txBox="1"/>
            <p:nvPr/>
          </p:nvSpPr>
          <p:spPr>
            <a:xfrm flipH="1">
              <a:off x="7469773" y="431176"/>
              <a:ext cx="2474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200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Lost Words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B756C4-FB4D-4E0A-B446-BDE67138F4C9}"/>
                </a:ext>
              </a:extLst>
            </p:cNvPr>
            <p:cNvSpPr txBox="1"/>
            <p:nvPr/>
          </p:nvSpPr>
          <p:spPr>
            <a:xfrm>
              <a:off x="7469775" y="917511"/>
              <a:ext cx="2474326" cy="372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>
                  <a:solidFill>
                    <a:srgbClr val="E3CC5C"/>
                  </a:solidFill>
                  <a:latin typeface="Roboto Medium" panose="02000000000000000000" pitchFamily="2" charset="0"/>
                  <a:ea typeface="Roboto Medium" panose="02000000000000000000" pitchFamily="2" charset="0"/>
                </a:rPr>
                <a:t>Teaching Resources</a:t>
              </a: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4FF412-ED44-4CCC-A6F6-94434C42F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28374" cy="684721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6D5913D-222C-4034-B367-83E1A2B8C5D2}"/>
              </a:ext>
            </a:extLst>
          </p:cNvPr>
          <p:cNvSpPr/>
          <p:nvPr/>
        </p:nvSpPr>
        <p:spPr>
          <a:xfrm>
            <a:off x="4657458" y="1612300"/>
            <a:ext cx="7039239" cy="710282"/>
          </a:xfrm>
          <a:prstGeom prst="rect">
            <a:avLst/>
          </a:prstGeom>
          <a:solidFill>
            <a:srgbClr val="0C4B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200">
                <a:latin typeface="Roboto Medium" panose="02000000000000000000" pitchFamily="2" charset="0"/>
                <a:ea typeface="Roboto Medium" panose="02000000000000000000" pitchFamily="2" charset="0"/>
              </a:rPr>
              <a:t>   Write about an emotion</a:t>
            </a:r>
          </a:p>
        </p:txBody>
      </p:sp>
    </p:spTree>
    <p:extLst>
      <p:ext uri="{BB962C8B-B14F-4D97-AF65-F5344CB8AC3E}">
        <p14:creationId xmlns:p14="http://schemas.microsoft.com/office/powerpoint/2010/main" val="3592972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853</TotalTime>
  <Words>696</Words>
  <Application>Microsoft Office PowerPoint</Application>
  <PresentationFormat>Widescreen</PresentationFormat>
  <Paragraphs>98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Roboto</vt:lpstr>
      <vt:lpstr>Roboto Black</vt:lpstr>
      <vt:lpstr>Roboto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Pippa Hennessy</dc:creator>
  <cp:lastModifiedBy>Braber, Natalie</cp:lastModifiedBy>
  <cp:revision>12</cp:revision>
  <dcterms:created xsi:type="dcterms:W3CDTF">2022-02-28T06:52:37Z</dcterms:created>
  <dcterms:modified xsi:type="dcterms:W3CDTF">2022-07-18T08:58:58Z</dcterms:modified>
</cp:coreProperties>
</file>