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68"/>
    <a:srgbClr val="E3CC5C"/>
    <a:srgbClr val="4D4193"/>
    <a:srgbClr val="ED8718"/>
    <a:srgbClr val="798828"/>
    <a:srgbClr val="007FA1"/>
    <a:srgbClr val="EC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64605" autoAdjust="0"/>
  </p:normalViewPr>
  <p:slideViewPr>
    <p:cSldViewPr snapToGrid="0">
      <p:cViewPr varScale="1">
        <p:scale>
          <a:sx n="80" d="100"/>
          <a:sy n="80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678BB-95F8-4751-86FE-FF4B92D7BBCF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A86EB-A66B-48F6-889A-8BF1C4671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could have a group discussion around this slide if there’s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A86EB-A66B-48F6-889A-8BF1C46717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Emphasise the need to be specific. ‘A pizza’ could mean a pizza with anchovies, pineapple and baked beans – what exactly is the kind of pizza that makes them happy? what are its toppings? what are the sensations that make them feel happy?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A86EB-A66B-48F6-889A-8BF1C46717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1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Don’t insist everyone shares their work, but gently encourage them to do so.</a:t>
            </a:r>
          </a:p>
          <a:p>
            <a:r>
              <a:rPr lang="en-GB"/>
              <a:t>Demonstrate how to read clearly and audibly.</a:t>
            </a:r>
          </a:p>
          <a:p>
            <a:r>
              <a:rPr lang="en-GB"/>
              <a:t>If someone is reading quietly ask them (only once, don’t keep stopping them) to speak more loudly so that everyone can hear their work.</a:t>
            </a:r>
          </a:p>
          <a:p>
            <a:r>
              <a:rPr lang="en-GB"/>
              <a:t>Give specific and positive feedback and encourage the rest of the group to give feedback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A86EB-A66B-48F6-889A-8BF1C46717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1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4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1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A37C-6FEE-4AED-8930-C2AEB760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535D-FDD9-424D-8A17-11D13E5F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A60E-D3D3-4756-AB2F-504838FE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18D5-7C58-466E-A4C9-E8B2AE56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83AA-D824-4DAE-8EE2-F35511DE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82226-05E0-4C78-89D7-C6A1364E2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B9A1E-BD0C-4921-A985-FCE5E43B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280A-B8E4-421B-AE1E-9EB5320A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DA83-9CBD-4AD4-A052-480F9708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CE31-071C-4595-A30D-1B68A635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798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D8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2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4D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3C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C1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F3A-2886-4919-AE75-64E62790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EFBB-68E6-49A1-B5C0-2D5587B3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867-44EF-4A3E-A264-4A2C1699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0601-EBFA-4CAD-8AF3-360F0E32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85DD-A1DE-4202-8F7B-D6645AB2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612E-F71F-44BA-8E91-BE289AB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AB3E-D944-4C8D-96F2-47CC790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98E22-2EF9-41AD-AA0F-CD551F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B5AF-E3A8-44D9-9641-4109D9A0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89DD-72F0-42C9-B38A-CC0CD57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02D7-F22D-4B4F-B379-4DE3D300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D76D9-C707-4C50-B47D-C37F71F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D3A41-24EC-48FD-BB63-25E08A99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F335-06C5-4A20-A912-6A721F82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358B-F5E5-4C1D-9AA4-B1014D648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C169-D66C-4322-8753-81810218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EAC7-1C49-4754-941A-EB7888D4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373BD-6A24-4079-8684-E608B2E3F476}"/>
              </a:ext>
            </a:extLst>
          </p:cNvPr>
          <p:cNvSpPr txBox="1"/>
          <p:nvPr/>
        </p:nvSpPr>
        <p:spPr>
          <a:xfrm flipH="1">
            <a:off x="6408417" y="3905583"/>
            <a:ext cx="45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Lost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E7318-55A0-4E6D-B0F5-DE4E01872B73}"/>
              </a:ext>
            </a:extLst>
          </p:cNvPr>
          <p:cNvSpPr txBox="1"/>
          <p:nvPr/>
        </p:nvSpPr>
        <p:spPr>
          <a:xfrm>
            <a:off x="6408417" y="4862450"/>
            <a:ext cx="45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Teaching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2F2B-994C-4EE6-BCCC-79DC8EF35F2A}"/>
              </a:ext>
            </a:extLst>
          </p:cNvPr>
          <p:cNvSpPr txBox="1"/>
          <p:nvPr/>
        </p:nvSpPr>
        <p:spPr>
          <a:xfrm>
            <a:off x="6408417" y="1175657"/>
            <a:ext cx="552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HAPPINESS IS…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044AD-5173-4B98-96A7-E4E863205328}"/>
              </a:ext>
            </a:extLst>
          </p:cNvPr>
          <p:cNvSpPr txBox="1"/>
          <p:nvPr/>
        </p:nvSpPr>
        <p:spPr>
          <a:xfrm>
            <a:off x="6457404" y="2217455"/>
            <a:ext cx="55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activity by Andrew Graves</a:t>
            </a:r>
          </a:p>
        </p:txBody>
      </p:sp>
      <p:pic>
        <p:nvPicPr>
          <p:cNvPr id="9" name="Picture 8" descr="A picture containing person, indoor, table, wall&#10;&#10;Description automatically generated">
            <a:extLst>
              <a:ext uri="{FF2B5EF4-FFF2-40B4-BE49-F238E27FC236}">
                <a16:creationId xmlns:a16="http://schemas.microsoft.com/office/drawing/2014/main" id="{46AD4C37-C24C-49DE-92B9-885D588E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1"/>
          <a:stretch/>
        </p:blipFill>
        <p:spPr>
          <a:xfrm>
            <a:off x="410388" y="381000"/>
            <a:ext cx="55277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0" y="555171"/>
            <a:ext cx="6096000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What is happiness?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191986" y="1770469"/>
            <a:ext cx="10189029" cy="3592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Happiness can be many things, e.g.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Spending time with your best friend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Beating the boss on a video game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Watching a glorious sunset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Building a snowman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The last day of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B47C-AC09-4F2A-A056-57A5BA6BFC89}"/>
              </a:ext>
            </a:extLst>
          </p:cNvPr>
          <p:cNvSpPr txBox="1"/>
          <p:nvPr/>
        </p:nvSpPr>
        <p:spPr>
          <a:xfrm>
            <a:off x="1519062" y="5366923"/>
            <a:ext cx="10189029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Happiness means different things for everyone.</a:t>
            </a:r>
          </a:p>
          <a:p>
            <a:pPr algn="r">
              <a:lnSpc>
                <a:spcPct val="150000"/>
              </a:lnSpc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What does it mean for you?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FE0348-6CEE-4DDE-B0A9-E946E9559050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CFB412-3201-4988-AA90-1D126888DDA7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E948B9-AE1A-46EE-BBF9-AC67458A9B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836449-7325-4913-876D-E8CDD6FC0AC9}"/>
              </a:ext>
            </a:extLst>
          </p:cNvPr>
          <p:cNvGrpSpPr/>
          <p:nvPr/>
        </p:nvGrpSpPr>
        <p:grpSpPr>
          <a:xfrm>
            <a:off x="8212507" y="1643137"/>
            <a:ext cx="3356001" cy="3353287"/>
            <a:chOff x="7873649" y="1471437"/>
            <a:chExt cx="3823048" cy="37760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3A50F3-ED72-40E7-81D4-A08AD8488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6332" y="1471439"/>
              <a:ext cx="2630365" cy="37760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B43E5D-ABDE-4FDC-A118-792D8CB6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505043" y="2840043"/>
              <a:ext cx="3776069" cy="103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68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-1" y="555171"/>
            <a:ext cx="6825343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What makes you happy?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175657" y="1777499"/>
            <a:ext cx="10189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For each of these, write “Happiness is…”</a:t>
            </a:r>
          </a:p>
          <a:p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followed by what makes </a:t>
            </a:r>
            <a:r>
              <a:rPr lang="en-GB" sz="3200" i="1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you</a:t>
            </a: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happy.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243B5-4D1D-41F0-ADF3-1541A3781B77}"/>
              </a:ext>
            </a:extLst>
          </p:cNvPr>
          <p:cNvSpPr/>
          <p:nvPr/>
        </p:nvSpPr>
        <p:spPr>
          <a:xfrm>
            <a:off x="6096000" y="3429000"/>
            <a:ext cx="6096001" cy="342900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80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Be as specific as</a:t>
            </a:r>
          </a:p>
          <a:p>
            <a:pPr>
              <a:lnSpc>
                <a:spcPct val="120000"/>
              </a:lnSpc>
            </a:pPr>
            <a:r>
              <a:rPr lang="en-GB" sz="280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you can, for example:</a:t>
            </a:r>
          </a:p>
          <a:p>
            <a:pPr>
              <a:lnSpc>
                <a:spcPct val="120000"/>
              </a:lnSpc>
            </a:pPr>
            <a:r>
              <a:rPr lang="en-GB" sz="2800"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“Happiness is a large stuffed crust pizza loaded with extra pepperoni, and jalapeño peppers and chilli flakes to make my mouth scream.”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827D9-6C29-4FEF-B2E9-EB98B53BF321}"/>
              </a:ext>
            </a:extLst>
          </p:cNvPr>
          <p:cNvSpPr txBox="1"/>
          <p:nvPr/>
        </p:nvSpPr>
        <p:spPr>
          <a:xfrm>
            <a:off x="1175656" y="2909376"/>
            <a:ext cx="457566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 type of food</a:t>
            </a:r>
          </a:p>
          <a:p>
            <a:pPr>
              <a:spcAft>
                <a:spcPts val="600"/>
              </a:spcAft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 game, sport or hobby</a:t>
            </a:r>
          </a:p>
          <a:p>
            <a:pPr>
              <a:spcAft>
                <a:spcPts val="600"/>
              </a:spcAft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 place</a:t>
            </a:r>
          </a:p>
          <a:p>
            <a:pPr>
              <a:spcAft>
                <a:spcPts val="600"/>
              </a:spcAft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 type of music</a:t>
            </a:r>
          </a:p>
          <a:p>
            <a:pPr>
              <a:spcAft>
                <a:spcPts val="600"/>
              </a:spcAft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 piece of clothing</a:t>
            </a:r>
          </a:p>
          <a:p>
            <a:pPr>
              <a:spcAft>
                <a:spcPts val="600"/>
              </a:spcAft>
            </a:pPr>
            <a:r>
              <a:rPr lang="en-GB" sz="32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A person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CB6328-3EA7-404D-839F-1B85AF97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009" y="2300412"/>
            <a:ext cx="3319991" cy="20612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620D3F-CD4D-4459-9759-BCCECB144BB9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765752-5739-4939-8076-696C400CBC8D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9510C6-573A-4616-BA25-0429BD2D45DF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91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-1" y="555171"/>
            <a:ext cx="6825343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Let’s 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132165" y="2304607"/>
            <a:ext cx="1018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Pick your favourite one or two “Happiness is…” sentences to share with the group.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243B5-4D1D-41F0-ADF3-1541A3781B77}"/>
              </a:ext>
            </a:extLst>
          </p:cNvPr>
          <p:cNvSpPr/>
          <p:nvPr/>
        </p:nvSpPr>
        <p:spPr>
          <a:xfrm>
            <a:off x="1" y="4160357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you're reading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this is only your first draft. Nobody is expecting perfection so read loud and proud!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89D22-0F3C-4223-B135-DAF022FD7EF2}"/>
              </a:ext>
            </a:extLst>
          </p:cNvPr>
          <p:cNvSpPr/>
          <p:nvPr/>
        </p:nvSpPr>
        <p:spPr>
          <a:xfrm>
            <a:off x="6825342" y="4892330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you’re listening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listen gratefully and sincerely. Offer positive, specific feedback if you can – it’s helpful and validating.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4DAED8-E639-4980-8100-4F2AB1B62508}"/>
              </a:ext>
            </a:extLst>
          </p:cNvPr>
          <p:cNvSpPr/>
          <p:nvPr/>
        </p:nvSpPr>
        <p:spPr>
          <a:xfrm>
            <a:off x="0" y="0"/>
            <a:ext cx="7271594" cy="685800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373BD-6A24-4079-8684-E608B2E3F476}"/>
              </a:ext>
            </a:extLst>
          </p:cNvPr>
          <p:cNvSpPr txBox="1"/>
          <p:nvPr/>
        </p:nvSpPr>
        <p:spPr>
          <a:xfrm flipH="1">
            <a:off x="1547947" y="1229897"/>
            <a:ext cx="45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Lost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E7318-55A0-4E6D-B0F5-DE4E01872B73}"/>
              </a:ext>
            </a:extLst>
          </p:cNvPr>
          <p:cNvSpPr txBox="1"/>
          <p:nvPr/>
        </p:nvSpPr>
        <p:spPr>
          <a:xfrm>
            <a:off x="1547947" y="2187830"/>
            <a:ext cx="45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Teaching Resources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73308-6306-4B44-9B74-B16855F2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69" y="316566"/>
            <a:ext cx="3372459" cy="104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954E7-5D27-4C48-9C2C-96C70CC9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963" y="3140357"/>
            <a:ext cx="1395888" cy="139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43908-C514-4D00-A8E0-0D3D2EE15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084" y="2195790"/>
            <a:ext cx="3372459" cy="76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4817B-DE5C-469A-A4FC-5DC3FFE0B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424" y="4647246"/>
            <a:ext cx="3116680" cy="1040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8D234-9CEC-4161-ACF2-2A2F5A295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6" y="5726260"/>
            <a:ext cx="3372459" cy="90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E6ECEA-DDDE-4438-BD8B-74220E50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5" y="1408459"/>
            <a:ext cx="3372459" cy="658541"/>
          </a:xfrm>
          <a:prstGeom prst="rect">
            <a:avLst/>
          </a:prstGeom>
        </p:spPr>
      </p:pic>
      <p:pic>
        <p:nvPicPr>
          <p:cNvPr id="19" name="Picture 18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0236D95B-149D-DA63-E6AE-C20B7B1F9C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06" y="3595737"/>
            <a:ext cx="2109220" cy="2106172"/>
          </a:xfrm>
          <a:prstGeom prst="rect">
            <a:avLst/>
          </a:prstGeom>
        </p:spPr>
      </p:pic>
      <p:pic>
        <p:nvPicPr>
          <p:cNvPr id="21" name="Picture 20" descr="A picture containing text, person, person, looking&#10;&#10;Description automatically generated">
            <a:extLst>
              <a:ext uri="{FF2B5EF4-FFF2-40B4-BE49-F238E27FC236}">
                <a16:creationId xmlns:a16="http://schemas.microsoft.com/office/drawing/2014/main" id="{14535484-6AA1-BF59-CA8D-2D48539EE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4" y="3595737"/>
            <a:ext cx="2103124" cy="21061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DAF1CD-B300-B9FA-5FEC-C29EF63A5291}"/>
              </a:ext>
            </a:extLst>
          </p:cNvPr>
          <p:cNvGrpSpPr/>
          <p:nvPr/>
        </p:nvGrpSpPr>
        <p:grpSpPr>
          <a:xfrm>
            <a:off x="236797" y="3595737"/>
            <a:ext cx="6795003" cy="2840558"/>
            <a:chOff x="236797" y="3595737"/>
            <a:chExt cx="6795003" cy="2840558"/>
          </a:xfrm>
        </p:grpSpPr>
        <p:pic>
          <p:nvPicPr>
            <p:cNvPr id="17" name="Picture 1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55A4AC3A-D969-8B63-1914-A013666C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081" y="3595737"/>
              <a:ext cx="2106172" cy="2106172"/>
            </a:xfrm>
            <a:prstGeom prst="rect">
              <a:avLst/>
            </a:prstGeom>
          </p:spPr>
        </p:pic>
        <p:pic>
          <p:nvPicPr>
            <p:cNvPr id="22" name="Picture 21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758044B1-FEA3-8955-68D0-9A115A2C8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88" y="3595737"/>
              <a:ext cx="2109220" cy="2106172"/>
            </a:xfrm>
            <a:prstGeom prst="rect">
              <a:avLst/>
            </a:prstGeom>
          </p:spPr>
        </p:pic>
        <p:pic>
          <p:nvPicPr>
            <p:cNvPr id="23" name="Picture 22" descr="A picture containing text, person, person, looking&#10;&#10;Description automatically generated">
              <a:extLst>
                <a:ext uri="{FF2B5EF4-FFF2-40B4-BE49-F238E27FC236}">
                  <a16:creationId xmlns:a16="http://schemas.microsoft.com/office/drawing/2014/main" id="{B6C0C634-0A4D-DF40-794B-0082B6C5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6" y="3595737"/>
              <a:ext cx="2103124" cy="21061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8FCDC7-8B8F-D266-FF64-87E4A525B6ED}"/>
                </a:ext>
              </a:extLst>
            </p:cNvPr>
            <p:cNvSpPr txBox="1"/>
            <p:nvPr/>
          </p:nvSpPr>
          <p:spPr>
            <a:xfrm>
              <a:off x="236797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Andrew Graves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writer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16267A-A8D2-941B-0C0B-91642259061F}"/>
                </a:ext>
              </a:extLst>
            </p:cNvPr>
            <p:cNvSpPr txBox="1"/>
            <p:nvPr/>
          </p:nvSpPr>
          <p:spPr>
            <a:xfrm>
              <a:off x="4828533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Natalie Braber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project director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0C18A3-AC59-150E-3D58-20726D413317}"/>
                </a:ext>
              </a:extLst>
            </p:cNvPr>
            <p:cNvSpPr txBox="1"/>
            <p:nvPr/>
          </p:nvSpPr>
          <p:spPr>
            <a:xfrm>
              <a:off x="2532665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Hannah Sawtell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artist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08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370</Words>
  <Application>Microsoft Office PowerPoint</Application>
  <PresentationFormat>Widescreen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Hennessy</dc:creator>
  <cp:lastModifiedBy>Braber, Natalie</cp:lastModifiedBy>
  <cp:revision>8</cp:revision>
  <dcterms:created xsi:type="dcterms:W3CDTF">2022-02-28T06:52:37Z</dcterms:created>
  <dcterms:modified xsi:type="dcterms:W3CDTF">2022-07-18T08:58:21Z</dcterms:modified>
</cp:coreProperties>
</file>