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7" r:id="rId4"/>
    <p:sldId id="268" r:id="rId5"/>
    <p:sldId id="29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68"/>
    <a:srgbClr val="00ABEF"/>
    <a:srgbClr val="67EFEF"/>
    <a:srgbClr val="E3CC5C"/>
    <a:srgbClr val="4D4193"/>
    <a:srgbClr val="ED8718"/>
    <a:srgbClr val="798828"/>
    <a:srgbClr val="007FA1"/>
    <a:srgbClr val="EC1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2050" autoAdjust="0"/>
  </p:normalViewPr>
  <p:slideViewPr>
    <p:cSldViewPr snapToGrid="0">
      <p:cViewPr varScale="1">
        <p:scale>
          <a:sx n="90" d="100"/>
          <a:sy n="90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04493-E69F-4330-9627-273FD8A0A6F1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FB224-2836-4835-BFB7-481515427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4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Depending on the group, there might not be anyone who knows what this means (raining very heavily). Encourage them to guess.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B224-2836-4835-BFB7-481515427C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5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could be done as a whole-group exercise, in small groups or individually.</a:t>
            </a:r>
          </a:p>
          <a:p>
            <a:r>
              <a:rPr lang="en-GB"/>
              <a:t>If not done as a whole group, ask for a few examples after this part of the exercise and write them up on the whiteboard/screen.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B224-2836-4835-BFB7-481515427C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7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could be done individually or in pairs.</a:t>
            </a:r>
          </a:p>
          <a:p>
            <a:r>
              <a:rPr lang="en-GB"/>
              <a:t>Remind them to try and make the conversation sound natural, rather than simply trying to squeeze as many words/phrases for rain in as they 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B224-2836-4835-BFB7-481515427C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5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Don’t insist everyone shares their work, but gently encourage them to do so.</a:t>
            </a:r>
          </a:p>
          <a:p>
            <a:r>
              <a:rPr lang="en-GB"/>
              <a:t>Demonstrate how to read clearly and audibly.</a:t>
            </a:r>
          </a:p>
          <a:p>
            <a:r>
              <a:rPr lang="en-GB"/>
              <a:t>If they’ve been working in pairs, ask each partner to take one side of the conversation.</a:t>
            </a:r>
          </a:p>
          <a:p>
            <a:r>
              <a:rPr lang="en-GB"/>
              <a:t>If they’ve been working individually, consider asking them to give one side of the conversation to a friend to read.</a:t>
            </a:r>
          </a:p>
          <a:p>
            <a:r>
              <a:rPr lang="en-GB"/>
              <a:t>If someone is reading quietly ask them (only once, don’t keep stopping them) to speak more loudly so that everyone can hear their work.</a:t>
            </a:r>
          </a:p>
          <a:p>
            <a:r>
              <a:rPr lang="en-GB"/>
              <a:t>Give specific and positive feedback and encourage the rest of the group to give feedback too.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B224-2836-4835-BFB7-481515427C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4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1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A37C-6FEE-4AED-8930-C2AEB760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535D-FDD9-424D-8A17-11D13E5F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A60E-D3D3-4756-AB2F-504838FE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18D5-7C58-466E-A4C9-E8B2AE56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83AA-D824-4DAE-8EE2-F35511DE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82226-05E0-4C78-89D7-C6A1364E2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B9A1E-BD0C-4921-A985-FCE5E43B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280A-B8E4-421B-AE1E-9EB5320A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DA83-9CBD-4AD4-A052-480F9708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CE31-071C-4595-A30D-1B68A635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798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1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D8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2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4D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E3C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4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C1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9F3A-2886-4919-AE75-64E62790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EFBB-68E6-49A1-B5C0-2D5587B3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7867-44EF-4A3E-A264-4A2C1699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0601-EBFA-4CAD-8AF3-360F0E32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85DD-A1DE-4202-8F7B-D6645AB2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612E-F71F-44BA-8E91-BE289AB2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1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AB3E-D944-4C8D-96F2-47CC790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98E22-2EF9-41AD-AA0F-CD551F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B5AF-E3A8-44D9-9641-4109D9A0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89DD-72F0-42C9-B38A-CC0CD57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02D7-F22D-4B4F-B379-4DE3D300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D76D9-C707-4C50-B47D-C37F71F1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D3A41-24EC-48FD-BB63-25E08A99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F335-06C5-4A20-A912-6A721F82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358B-F5E5-4C1D-9AA4-B1014D648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C169-D66C-4322-8753-81810218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EAC7-1C49-4754-941A-EB7888D4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373BD-6A24-4079-8684-E608B2E3F476}"/>
              </a:ext>
            </a:extLst>
          </p:cNvPr>
          <p:cNvSpPr txBox="1"/>
          <p:nvPr/>
        </p:nvSpPr>
        <p:spPr>
          <a:xfrm flipH="1">
            <a:off x="6408417" y="3905583"/>
            <a:ext cx="454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Lost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E7318-55A0-4E6D-B0F5-DE4E01872B73}"/>
              </a:ext>
            </a:extLst>
          </p:cNvPr>
          <p:cNvSpPr txBox="1"/>
          <p:nvPr/>
        </p:nvSpPr>
        <p:spPr>
          <a:xfrm>
            <a:off x="6408417" y="4862450"/>
            <a:ext cx="454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Teaching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2F2B-994C-4EE6-BCCC-79DC8EF35F2A}"/>
              </a:ext>
            </a:extLst>
          </p:cNvPr>
          <p:cNvSpPr txBox="1"/>
          <p:nvPr/>
        </p:nvSpPr>
        <p:spPr>
          <a:xfrm>
            <a:off x="6408417" y="1155626"/>
            <a:ext cx="5527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chemeClr val="bg1"/>
                </a:solidFill>
                <a:latin typeface="Roboto Medium" panose="020B0604020202020204" pitchFamily="2" charset="0"/>
                <a:ea typeface="Roboto Medium" panose="020B0604020202020204" pitchFamily="2" charset="0"/>
              </a:rPr>
              <a:t>WHAT DOES IT MEAN?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AD4C37-C24C-49DE-92B9-885D588EE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r="23484"/>
          <a:stretch/>
        </p:blipFill>
        <p:spPr>
          <a:xfrm>
            <a:off x="410388" y="381000"/>
            <a:ext cx="552777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044AD-5173-4B98-96A7-E4E863205328}"/>
              </a:ext>
            </a:extLst>
          </p:cNvPr>
          <p:cNvSpPr txBox="1"/>
          <p:nvPr/>
        </p:nvSpPr>
        <p:spPr>
          <a:xfrm>
            <a:off x="6408417" y="3279284"/>
            <a:ext cx="55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“Ollin it dahn”</a:t>
            </a:r>
          </a:p>
        </p:txBody>
      </p:sp>
    </p:spTree>
    <p:extLst>
      <p:ext uri="{BB962C8B-B14F-4D97-AF65-F5344CB8AC3E}">
        <p14:creationId xmlns:p14="http://schemas.microsoft.com/office/powerpoint/2010/main" val="8518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0" y="555171"/>
            <a:ext cx="6096000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What does this mean?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3F88E-4BD1-4782-BC0E-D3E574E22AE3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2CB080-6A9E-49D4-A9C7-134059D0989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0ADB30-AAC2-4C7D-8BE8-2309ABE19622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D6C5701-BB01-4F09-BF64-3CB84F62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77" y="2438345"/>
            <a:ext cx="10590045" cy="24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7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down as many words for rain or phrases about rain as you can think of.</a:t>
            </a:r>
          </a:p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You could make some up if you like!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CFD2CC-7BB4-464B-84A1-8D378EB57DC9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528A06-5156-465B-9F17-176A055D9911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E02A8B-7F2D-4F03-8FAE-F744B0FCB11C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F82F51C-2C7C-4230-B0D9-28C4A13D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68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How many words are there for rain?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E8832-8B6F-4DA5-B550-4CC080896F04}"/>
              </a:ext>
            </a:extLst>
          </p:cNvPr>
          <p:cNvSpPr txBox="1"/>
          <p:nvPr/>
        </p:nvSpPr>
        <p:spPr>
          <a:xfrm>
            <a:off x="6486258" y="5473005"/>
            <a:ext cx="5705742" cy="1384995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Drizzle, thunderstorm, raining cats and dogs, umbrella weather.</a:t>
            </a:r>
          </a:p>
        </p:txBody>
      </p:sp>
    </p:spTree>
    <p:extLst>
      <p:ext uri="{BB962C8B-B14F-4D97-AF65-F5344CB8AC3E}">
        <p14:creationId xmlns:p14="http://schemas.microsoft.com/office/powerpoint/2010/main" val="112947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a conversation between two people about the weather, using some of your words or phrases.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CFD2CC-7BB4-464B-84A1-8D378EB57DC9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528A06-5156-465B-9F17-176A055D9911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E02A8B-7F2D-4F03-8FAE-F744B0FCB11C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F82F51C-2C7C-4230-B0D9-28C4A13D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68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How many words are there for rain?</a:t>
            </a:r>
          </a:p>
        </p:txBody>
      </p:sp>
    </p:spTree>
    <p:extLst>
      <p:ext uri="{BB962C8B-B14F-4D97-AF65-F5344CB8AC3E}">
        <p14:creationId xmlns:p14="http://schemas.microsoft.com/office/powerpoint/2010/main" val="274239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-1" y="555171"/>
            <a:ext cx="6825343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Let’s share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5C3B-FA59-4BC2-AC76-87309077942B}"/>
              </a:ext>
            </a:extLst>
          </p:cNvPr>
          <p:cNvSpPr txBox="1"/>
          <p:nvPr/>
        </p:nvSpPr>
        <p:spPr>
          <a:xfrm>
            <a:off x="1001485" y="2243051"/>
            <a:ext cx="1018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Would anyone like to share their conversation with the group?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243B5-4D1D-41F0-ADF3-1541A3781B77}"/>
              </a:ext>
            </a:extLst>
          </p:cNvPr>
          <p:cNvSpPr/>
          <p:nvPr/>
        </p:nvSpPr>
        <p:spPr>
          <a:xfrm>
            <a:off x="0" y="4160356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you're reading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this is only your first draft. Nobody is expecting perfection so read loud and proud!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89D22-0F3C-4223-B135-DAF022FD7EF2}"/>
              </a:ext>
            </a:extLst>
          </p:cNvPr>
          <p:cNvSpPr/>
          <p:nvPr/>
        </p:nvSpPr>
        <p:spPr>
          <a:xfrm>
            <a:off x="6825343" y="4892330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you’re listening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listen gratefully and sincerely. Offer positive, specific feedback if you can – it’s helpful and validating.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3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4DAED8-E639-4980-8100-4F2AB1B62508}"/>
              </a:ext>
            </a:extLst>
          </p:cNvPr>
          <p:cNvSpPr/>
          <p:nvPr/>
        </p:nvSpPr>
        <p:spPr>
          <a:xfrm>
            <a:off x="0" y="0"/>
            <a:ext cx="7271594" cy="685800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B62147-B968-4F55-B152-B97DAA7E3B11}"/>
              </a:ext>
            </a:extLst>
          </p:cNvPr>
          <p:cNvGrpSpPr/>
          <p:nvPr/>
        </p:nvGrpSpPr>
        <p:grpSpPr>
          <a:xfrm>
            <a:off x="1547947" y="1230963"/>
            <a:ext cx="4548053" cy="1541642"/>
            <a:chOff x="6408417" y="3905583"/>
            <a:chExt cx="4548053" cy="15416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6373BD-6A24-4079-8684-E608B2E3F476}"/>
                </a:ext>
              </a:extLst>
            </p:cNvPr>
            <p:cNvSpPr txBox="1"/>
            <p:nvPr/>
          </p:nvSpPr>
          <p:spPr>
            <a:xfrm flipH="1">
              <a:off x="6408417" y="3905583"/>
              <a:ext cx="4548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0E7318-55A0-4E6D-B0F5-DE4E01872B73}"/>
                </a:ext>
              </a:extLst>
            </p:cNvPr>
            <p:cNvSpPr txBox="1"/>
            <p:nvPr/>
          </p:nvSpPr>
          <p:spPr>
            <a:xfrm>
              <a:off x="6408417" y="4862450"/>
              <a:ext cx="4548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73308-6306-4B44-9B74-B16855F2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69" y="316566"/>
            <a:ext cx="3372459" cy="1040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954E7-5D27-4C48-9C2C-96C70CC9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963" y="3140357"/>
            <a:ext cx="1395888" cy="139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43908-C514-4D00-A8E0-0D3D2EE15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0084" y="2195790"/>
            <a:ext cx="3372459" cy="76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4817B-DE5C-469A-A4FC-5DC3FFE0B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3424" y="4647246"/>
            <a:ext cx="3116680" cy="1040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8D234-9CEC-4161-ACF2-2A2F5A295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6" y="5726260"/>
            <a:ext cx="3372459" cy="906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E6ECEA-DDDE-4438-BD8B-74220E50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5" y="1408459"/>
            <a:ext cx="3372459" cy="6585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AD509A6-5C4A-34BD-967D-19ED33854E37}"/>
              </a:ext>
            </a:extLst>
          </p:cNvPr>
          <p:cNvGrpSpPr/>
          <p:nvPr/>
        </p:nvGrpSpPr>
        <p:grpSpPr>
          <a:xfrm>
            <a:off x="236797" y="3595737"/>
            <a:ext cx="6795003" cy="2840558"/>
            <a:chOff x="236797" y="3595737"/>
            <a:chExt cx="6795003" cy="2840558"/>
          </a:xfrm>
        </p:grpSpPr>
        <p:pic>
          <p:nvPicPr>
            <p:cNvPr id="17" name="Picture 1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F642C2F7-B819-BA4B-9952-E7BFC317D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081" y="3595737"/>
              <a:ext cx="2106172" cy="2106172"/>
            </a:xfrm>
            <a:prstGeom prst="rect">
              <a:avLst/>
            </a:prstGeom>
          </p:spPr>
        </p:pic>
        <p:pic>
          <p:nvPicPr>
            <p:cNvPr id="18" name="Picture 17" descr="A person with curly hair&#10;&#10;Description automatically generated with low confidence">
              <a:extLst>
                <a:ext uri="{FF2B5EF4-FFF2-40B4-BE49-F238E27FC236}">
                  <a16:creationId xmlns:a16="http://schemas.microsoft.com/office/drawing/2014/main" id="{289CC379-867D-7175-D1F0-B0D87E2D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88" y="3595737"/>
              <a:ext cx="2109220" cy="2106172"/>
            </a:xfrm>
            <a:prstGeom prst="rect">
              <a:avLst/>
            </a:prstGeom>
          </p:spPr>
        </p:pic>
        <p:pic>
          <p:nvPicPr>
            <p:cNvPr id="19" name="Picture 18" descr="A picture containing text, person, person, looking&#10;&#10;Description automatically generated">
              <a:extLst>
                <a:ext uri="{FF2B5EF4-FFF2-40B4-BE49-F238E27FC236}">
                  <a16:creationId xmlns:a16="http://schemas.microsoft.com/office/drawing/2014/main" id="{65675EA5-B1FE-0644-6012-492FA2DF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6" y="3595737"/>
              <a:ext cx="2103124" cy="21061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9AB883-8AD4-AFE8-3813-21F77C7E076D}"/>
                </a:ext>
              </a:extLst>
            </p:cNvPr>
            <p:cNvSpPr txBox="1"/>
            <p:nvPr/>
          </p:nvSpPr>
          <p:spPr>
            <a:xfrm>
              <a:off x="236797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Andrew Graves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writer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2F15A3-49C2-D437-7A2B-F30EAE5B054B}"/>
                </a:ext>
              </a:extLst>
            </p:cNvPr>
            <p:cNvSpPr txBox="1"/>
            <p:nvPr/>
          </p:nvSpPr>
          <p:spPr>
            <a:xfrm>
              <a:off x="4828533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Natalie Braber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project director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19AC66-54E8-1B3E-6C11-D32407D32B79}"/>
                </a:ext>
              </a:extLst>
            </p:cNvPr>
            <p:cNvSpPr txBox="1"/>
            <p:nvPr/>
          </p:nvSpPr>
          <p:spPr>
            <a:xfrm>
              <a:off x="2532665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Hannah Sawtell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artist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08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403</Words>
  <Application>Microsoft Office PowerPoint</Application>
  <PresentationFormat>Widescreen</PresentationFormat>
  <Paragraphs>45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Roboto Black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Hennessy</dc:creator>
  <cp:lastModifiedBy>Braber, Natalie</cp:lastModifiedBy>
  <cp:revision>12</cp:revision>
  <dcterms:created xsi:type="dcterms:W3CDTF">2022-02-28T06:52:37Z</dcterms:created>
  <dcterms:modified xsi:type="dcterms:W3CDTF">2022-07-18T08:57:42Z</dcterms:modified>
</cp:coreProperties>
</file>