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0" r:id="rId32"/>
    <p:sldId id="26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B68"/>
    <a:srgbClr val="00ABEF"/>
    <a:srgbClr val="67EFEF"/>
    <a:srgbClr val="E3CC5C"/>
    <a:srgbClr val="4D4193"/>
    <a:srgbClr val="ED8718"/>
    <a:srgbClr val="798828"/>
    <a:srgbClr val="007FA1"/>
    <a:srgbClr val="EC1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67469" autoAdjust="0"/>
  </p:normalViewPr>
  <p:slideViewPr>
    <p:cSldViewPr snapToGrid="0">
      <p:cViewPr varScale="1">
        <p:scale>
          <a:sx n="84" d="100"/>
          <a:sy n="84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8D531-691C-4B13-B493-15A989AE85F8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BB01D-4EAA-4EDC-AC70-C364984A58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49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Depending on the group, you could:</a:t>
            </a:r>
          </a:p>
          <a:p>
            <a:pPr marL="171450" indent="-171450">
              <a:buFontTx/>
              <a:buChar char="-"/>
            </a:pPr>
            <a:r>
              <a:rPr lang="en-GB"/>
              <a:t>ask them to work individually</a:t>
            </a:r>
          </a:p>
          <a:p>
            <a:pPr marL="171450" indent="-171450">
              <a:buFontTx/>
              <a:buChar char="-"/>
            </a:pPr>
            <a:r>
              <a:rPr lang="en-GB"/>
              <a:t>have a whole-group discussion</a:t>
            </a:r>
          </a:p>
          <a:p>
            <a:pPr marL="171450" indent="-171450">
              <a:buFontTx/>
              <a:buChar char="-"/>
            </a:pPr>
            <a:r>
              <a:rPr lang="en-GB"/>
              <a:t>divide them into smaller groups to work together</a:t>
            </a:r>
          </a:p>
          <a:p>
            <a:pPr marL="0" indent="0">
              <a:buFontTx/>
              <a:buNone/>
            </a:pPr>
            <a:endParaRPr lang="en-GB"/>
          </a:p>
          <a:p>
            <a:pPr marL="0" indent="0">
              <a:buFontTx/>
              <a:buNone/>
            </a:pPr>
            <a:r>
              <a:rPr lang="en-GB"/>
              <a:t>You could have a short whole-group discussion then move to one of the other two alternatives for the main part of the writing exercise.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BB01D-4EAA-4EDC-AC70-C364984A58C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40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Don’t insist everyone shares their work, but gently encourage them to do so.</a:t>
            </a:r>
          </a:p>
          <a:p>
            <a:r>
              <a:rPr lang="en-GB"/>
              <a:t>If working in groups, ask one person from each group to share.</a:t>
            </a:r>
          </a:p>
          <a:p>
            <a:r>
              <a:rPr lang="en-GB"/>
              <a:t>Remind them to read only the words, and not to give away what they mean.</a:t>
            </a:r>
          </a:p>
          <a:p>
            <a:r>
              <a:rPr lang="en-GB"/>
              <a:t>Ask them to speak more loudly if they cannot be heard.</a:t>
            </a:r>
          </a:p>
          <a:p>
            <a:r>
              <a:rPr lang="en-GB"/>
              <a:t>Give specific and positive feedback and encourage the rest of the group to give feedback too.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BB01D-4EAA-4EDC-AC70-C364984A58C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2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C4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61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A37C-6FEE-4AED-8930-C2AEB760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8535D-FDD9-424D-8A17-11D13E5F6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FA60E-D3D3-4756-AB2F-504838FE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318D5-7C58-466E-A4C9-E8B2AE56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683AA-D824-4DAE-8EE2-F35511DE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065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482226-05E0-4C78-89D7-C6A1364E2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B9A1E-BD0C-4921-A985-FCE5E43B8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280A-B8E4-421B-AE1E-9EB5320AC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0DA83-9CBD-4AD4-A052-480F9708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ECE31-071C-4595-A30D-1B68A635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79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798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11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ED87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2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4D41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41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E3C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43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007F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57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EC1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7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9F3A-2886-4919-AE75-64E62790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EFBB-68E6-49A1-B5C0-2D5587B3E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77867-44EF-4A3E-A264-4A2C1699F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C0601-EBFA-4CAD-8AF3-360F0E32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D85DD-A1DE-4202-8F7B-D6645AB2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2612E-F71F-44BA-8E91-BE289AB2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1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AB3E-D944-4C8D-96F2-47CC7909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98E22-2EF9-41AD-AA0F-CD551F246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8B5AF-E3A8-44D9-9641-4109D9A0A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A89DD-72F0-42C9-B38A-CC0CD57B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102D7-F22D-4B4F-B379-4DE3D300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D76D9-C707-4C50-B47D-C37F71F1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73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D3A41-24EC-48FD-BB63-25E08A99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6F335-06C5-4A20-A912-6A721F823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3358B-F5E5-4C1D-9AA4-B1014D648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32B19-88B7-4836-A14D-36D5982331E0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6C169-D66C-4322-8753-818102181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5EAC7-1C49-4754-941A-EB7888D41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67EA4-833F-4861-AC40-DBD1760199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57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373BD-6A24-4079-8684-E608B2E3F476}"/>
              </a:ext>
            </a:extLst>
          </p:cNvPr>
          <p:cNvSpPr txBox="1"/>
          <p:nvPr/>
        </p:nvSpPr>
        <p:spPr>
          <a:xfrm flipH="1">
            <a:off x="6408417" y="3905583"/>
            <a:ext cx="4548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>
                <a:solidFill>
                  <a:srgbClr val="E3CC5C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Lost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E7318-55A0-4E6D-B0F5-DE4E01872B73}"/>
              </a:ext>
            </a:extLst>
          </p:cNvPr>
          <p:cNvSpPr txBox="1"/>
          <p:nvPr/>
        </p:nvSpPr>
        <p:spPr>
          <a:xfrm>
            <a:off x="6408417" y="4862450"/>
            <a:ext cx="4548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E3CC5C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Teaching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72F2B-994C-4EE6-BCCC-79DC8EF35F2A}"/>
              </a:ext>
            </a:extLst>
          </p:cNvPr>
          <p:cNvSpPr txBox="1"/>
          <p:nvPr/>
        </p:nvSpPr>
        <p:spPr>
          <a:xfrm>
            <a:off x="6408417" y="1155626"/>
            <a:ext cx="55277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>
                <a:solidFill>
                  <a:schemeClr val="bg1"/>
                </a:solidFill>
                <a:latin typeface="Roboto Medium" panose="020B0604020202020204" pitchFamily="2" charset="0"/>
                <a:ea typeface="Roboto Medium" panose="020B0604020202020204" pitchFamily="2" charset="0"/>
              </a:rPr>
              <a:t>WHAT DOES IT MEAN?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AD4C37-C24C-49DE-92B9-885D588EE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8" r="19848"/>
          <a:stretch/>
        </p:blipFill>
        <p:spPr>
          <a:xfrm>
            <a:off x="410388" y="381000"/>
            <a:ext cx="5527770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A8F723-2664-4FFF-A10B-7F0354941829}"/>
              </a:ext>
            </a:extLst>
          </p:cNvPr>
          <p:cNvSpPr txBox="1"/>
          <p:nvPr/>
        </p:nvSpPr>
        <p:spPr>
          <a:xfrm>
            <a:off x="6457404" y="3225860"/>
            <a:ext cx="552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 activity by Andrew Graves</a:t>
            </a:r>
          </a:p>
        </p:txBody>
      </p:sp>
    </p:spTree>
    <p:extLst>
      <p:ext uri="{BB962C8B-B14F-4D97-AF65-F5344CB8AC3E}">
        <p14:creationId xmlns:p14="http://schemas.microsoft.com/office/powerpoint/2010/main" val="851825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AD0720-E99D-4283-AFF4-44F85F97A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24" y="2815003"/>
            <a:ext cx="9206951" cy="23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16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F21D37F-FE2A-41CA-8BB3-4C7C5AC0B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226" y="7414"/>
            <a:ext cx="4832667" cy="68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9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B90E6C-0447-49FE-B31A-0EC792C01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96" y="2817974"/>
            <a:ext cx="9191607" cy="200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80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4BF8CF-6E06-41FD-8373-C74FD4610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680" y="7415"/>
            <a:ext cx="4841213" cy="686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66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EDDE33-5565-4F21-9F85-9DFC3E0A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332" y="2831552"/>
            <a:ext cx="9093336" cy="168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29B4DD2-8A93-4A6D-A3FC-A312C56E5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136" y="-4703"/>
            <a:ext cx="4849758" cy="68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4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444E1E-660A-4EF4-99A0-5A28F4FFE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332" y="2831552"/>
            <a:ext cx="9093336" cy="19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70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A02454-E8BE-404D-A66A-17B008D9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812" y="6314"/>
            <a:ext cx="4847082" cy="68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67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B7EBEB4-518A-4AB3-82F8-900B9CF53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070" y="2847731"/>
            <a:ext cx="8407860" cy="19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83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B4CFF11-63B2-41F4-98F6-6799ECB2F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136" y="-4703"/>
            <a:ext cx="4849758" cy="68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92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BCFFD5-C8FE-4AF3-A5D4-48970848B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586" y="2748050"/>
            <a:ext cx="8748828" cy="276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87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E3ABA0-A58A-4D18-B598-52263D465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06" y="2851550"/>
            <a:ext cx="8095587" cy="195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35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FE3133F-5A72-464C-9803-1A6219E1B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136" y="-4703"/>
            <a:ext cx="4849758" cy="68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3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C9462C6-44B9-4893-B142-4D96A4E40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15" y="2859161"/>
            <a:ext cx="6065569" cy="19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48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BD53AB8-360B-4C88-8264-B9A82A3EB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139" y="7414"/>
            <a:ext cx="4830754" cy="685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7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E930A5-DCFA-43AB-86DB-63B4D6C1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46" y="2871583"/>
            <a:ext cx="7623708" cy="19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34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DD1192-0717-4458-B078-8960B4D5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910" y="0"/>
            <a:ext cx="4835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38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DD1114B-C9E6-45DF-8AA9-C34F8B371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648" y="2878644"/>
            <a:ext cx="7074704" cy="19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44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F7ED69-F367-4B9F-AE66-65CD6CDEC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139" y="7414"/>
            <a:ext cx="4830754" cy="685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75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5B3C971-7128-452A-84F6-C977173F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600" y="2884553"/>
            <a:ext cx="7232799" cy="179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01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60F4A7A-6B13-4401-A521-EFB7E70B5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594" y="-4704"/>
            <a:ext cx="4839299" cy="68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3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94E46A-1BCD-4F2E-9A38-611DF69C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136" y="-4703"/>
            <a:ext cx="4849758" cy="68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4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Make up some words!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DDAFA24-71E3-4478-B810-1E8D13B8FD6A}"/>
              </a:ext>
            </a:extLst>
          </p:cNvPr>
          <p:cNvSpPr txBox="1"/>
          <p:nvPr/>
        </p:nvSpPr>
        <p:spPr>
          <a:xfrm>
            <a:off x="656721" y="2171796"/>
            <a:ext cx="76925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Invent some dialect words of your own.</a:t>
            </a: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These could mean: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an object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a mood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an 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a kind of person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etc.</a:t>
            </a:r>
          </a:p>
          <a:p>
            <a:r>
              <a:rPr lang="en-GB" sz="32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Write a definition for each.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B57ED-387E-484A-BEC5-7BD84F53978B}"/>
              </a:ext>
            </a:extLst>
          </p:cNvPr>
          <p:cNvSpPr txBox="1"/>
          <p:nvPr/>
        </p:nvSpPr>
        <p:spPr>
          <a:xfrm>
            <a:off x="6947731" y="4549676"/>
            <a:ext cx="5244269" cy="2308324"/>
          </a:xfrm>
          <a:prstGeom prst="rect">
            <a:avLst/>
          </a:prstGeom>
          <a:solidFill>
            <a:srgbClr val="0C4B68"/>
          </a:solidFill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Roboto Black" panose="020B0604020202020204" pitchFamily="2" charset="0"/>
                <a:ea typeface="Roboto Black" panose="020B0604020202020204" pitchFamily="2" charset="0"/>
              </a:rPr>
              <a:t>For example</a:t>
            </a:r>
          </a:p>
          <a:p>
            <a:r>
              <a:rPr lang="en-GB" sz="24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boddy = a person</a:t>
            </a:r>
          </a:p>
          <a:p>
            <a:r>
              <a:rPr lang="en-GB" sz="24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book-boddy = a librarian</a:t>
            </a:r>
          </a:p>
          <a:p>
            <a:r>
              <a:rPr lang="en-GB" sz="24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roof-over = a house or a home</a:t>
            </a:r>
          </a:p>
          <a:p>
            <a:r>
              <a:rPr lang="en-GB" sz="24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snarted = upset, miserable</a:t>
            </a:r>
          </a:p>
          <a:p>
            <a:r>
              <a:rPr lang="en-GB" sz="24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footing = kicking a football</a:t>
            </a:r>
          </a:p>
        </p:txBody>
      </p:sp>
    </p:spTree>
    <p:extLst>
      <p:ext uri="{BB962C8B-B14F-4D97-AF65-F5344CB8AC3E}">
        <p14:creationId xmlns:p14="http://schemas.microsoft.com/office/powerpoint/2010/main" val="2511398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-1" y="555171"/>
            <a:ext cx="6825343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Let’s share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A5C3B-FA59-4BC2-AC76-87309077942B}"/>
              </a:ext>
            </a:extLst>
          </p:cNvPr>
          <p:cNvSpPr txBox="1"/>
          <p:nvPr/>
        </p:nvSpPr>
        <p:spPr>
          <a:xfrm>
            <a:off x="1191985" y="2027608"/>
            <a:ext cx="10189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0C4B6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Pick your favourite one or two dialect words to share with the group. See if they can guess what your words mean!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A243B5-4D1D-41F0-ADF3-1541A3781B77}"/>
              </a:ext>
            </a:extLst>
          </p:cNvPr>
          <p:cNvSpPr/>
          <p:nvPr/>
        </p:nvSpPr>
        <p:spPr>
          <a:xfrm>
            <a:off x="-8545" y="4160357"/>
            <a:ext cx="5366658" cy="1965670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20000"/>
              </a:lnSpc>
            </a:pP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</a:t>
            </a:r>
            <a:r>
              <a:rPr lang="en-GB" sz="2400" b="1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f you're reading</a:t>
            </a: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, remember: this is only your first draft. Nobody is expecting perfection so read loud and proud!</a:t>
            </a:r>
            <a:endParaRPr lang="en-GB" sz="24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B89D22-0F3C-4223-B135-DAF022FD7EF2}"/>
              </a:ext>
            </a:extLst>
          </p:cNvPr>
          <p:cNvSpPr/>
          <p:nvPr/>
        </p:nvSpPr>
        <p:spPr>
          <a:xfrm>
            <a:off x="6825342" y="4892330"/>
            <a:ext cx="5366658" cy="1965670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20000"/>
              </a:lnSpc>
            </a:pP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I</a:t>
            </a:r>
            <a:r>
              <a:rPr lang="en-GB" sz="2400" b="1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f you’re listening</a:t>
            </a:r>
            <a:r>
              <a:rPr lang="en-GB" sz="2400" b="0" i="0" u="none" strike="noStrike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, remember: listen gratefully and sincerely. Offer positive, specific feedback if you can – it’s helpful and validating.</a:t>
            </a:r>
            <a:endParaRPr lang="en-GB" sz="24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309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4DAED8-E639-4980-8100-4F2AB1B62508}"/>
              </a:ext>
            </a:extLst>
          </p:cNvPr>
          <p:cNvSpPr/>
          <p:nvPr/>
        </p:nvSpPr>
        <p:spPr>
          <a:xfrm>
            <a:off x="0" y="0"/>
            <a:ext cx="7271594" cy="6858000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B62147-B968-4F55-B152-B97DAA7E3B11}"/>
              </a:ext>
            </a:extLst>
          </p:cNvPr>
          <p:cNvGrpSpPr/>
          <p:nvPr/>
        </p:nvGrpSpPr>
        <p:grpSpPr>
          <a:xfrm>
            <a:off x="1547947" y="1230963"/>
            <a:ext cx="4548053" cy="1541642"/>
            <a:chOff x="6408417" y="3905583"/>
            <a:chExt cx="4548053" cy="15416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6373BD-6A24-4079-8684-E608B2E3F476}"/>
                </a:ext>
              </a:extLst>
            </p:cNvPr>
            <p:cNvSpPr txBox="1"/>
            <p:nvPr/>
          </p:nvSpPr>
          <p:spPr>
            <a:xfrm flipH="1">
              <a:off x="6408417" y="3905583"/>
              <a:ext cx="45480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0E7318-55A0-4E6D-B0F5-DE4E01872B73}"/>
                </a:ext>
              </a:extLst>
            </p:cNvPr>
            <p:cNvSpPr txBox="1"/>
            <p:nvPr/>
          </p:nvSpPr>
          <p:spPr>
            <a:xfrm>
              <a:off x="6408417" y="4862450"/>
              <a:ext cx="4548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19373308-6306-4B44-9B74-B16855F2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69" y="316566"/>
            <a:ext cx="3372459" cy="1040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9954E7-5D27-4C48-9C2C-96C70CC9D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2963" y="3140357"/>
            <a:ext cx="1395888" cy="1395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D43908-C514-4D00-A8E0-0D3D2EE15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0084" y="2195790"/>
            <a:ext cx="3372459" cy="769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4817B-DE5C-469A-A4FC-5DC3FFE0B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3424" y="4647246"/>
            <a:ext cx="3116680" cy="1040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8D234-9CEC-4161-ACF2-2A2F5A295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5536" y="5726260"/>
            <a:ext cx="3372459" cy="906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E6ECEA-DDDE-4438-BD8B-74220E504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5535" y="1408459"/>
            <a:ext cx="3372459" cy="6585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0C93FCB-1A88-1075-EC6B-70E81077C063}"/>
              </a:ext>
            </a:extLst>
          </p:cNvPr>
          <p:cNvGrpSpPr/>
          <p:nvPr/>
        </p:nvGrpSpPr>
        <p:grpSpPr>
          <a:xfrm>
            <a:off x="236797" y="3595737"/>
            <a:ext cx="6795003" cy="2840558"/>
            <a:chOff x="236797" y="3595737"/>
            <a:chExt cx="6795003" cy="2840558"/>
          </a:xfrm>
        </p:grpSpPr>
        <p:pic>
          <p:nvPicPr>
            <p:cNvPr id="17" name="Picture 16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0CD5575C-68CB-A734-6FE9-E2E7FD454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081" y="3595737"/>
              <a:ext cx="2106172" cy="2106172"/>
            </a:xfrm>
            <a:prstGeom prst="rect">
              <a:avLst/>
            </a:prstGeom>
          </p:spPr>
        </p:pic>
        <p:pic>
          <p:nvPicPr>
            <p:cNvPr id="18" name="Picture 17" descr="A person with curly hair&#10;&#10;Description automatically generated with low confidence">
              <a:extLst>
                <a:ext uri="{FF2B5EF4-FFF2-40B4-BE49-F238E27FC236}">
                  <a16:creationId xmlns:a16="http://schemas.microsoft.com/office/drawing/2014/main" id="{6E875D5F-F783-E5E0-FE75-85F5D9837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688" y="3595737"/>
              <a:ext cx="2109220" cy="2106172"/>
            </a:xfrm>
            <a:prstGeom prst="rect">
              <a:avLst/>
            </a:prstGeom>
          </p:spPr>
        </p:pic>
        <p:pic>
          <p:nvPicPr>
            <p:cNvPr id="19" name="Picture 18" descr="A picture containing text, person, person, looking&#10;&#10;Description automatically generated">
              <a:extLst>
                <a:ext uri="{FF2B5EF4-FFF2-40B4-BE49-F238E27FC236}">
                  <a16:creationId xmlns:a16="http://schemas.microsoft.com/office/drawing/2014/main" id="{168007EC-F51F-F413-E7D7-1A744C77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66" y="3595737"/>
              <a:ext cx="2103124" cy="210617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9B51BD-1394-2A0F-6EC6-82DC0026EB32}"/>
                </a:ext>
              </a:extLst>
            </p:cNvPr>
            <p:cNvSpPr txBox="1"/>
            <p:nvPr/>
          </p:nvSpPr>
          <p:spPr>
            <a:xfrm>
              <a:off x="236797" y="5728409"/>
              <a:ext cx="220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Andrew Graves</a:t>
              </a:r>
            </a:p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writer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B09B8A-664E-5133-7668-5D28F3E16136}"/>
                </a:ext>
              </a:extLst>
            </p:cNvPr>
            <p:cNvSpPr txBox="1"/>
            <p:nvPr/>
          </p:nvSpPr>
          <p:spPr>
            <a:xfrm>
              <a:off x="4828533" y="5728409"/>
              <a:ext cx="220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Natalie Braber</a:t>
              </a:r>
            </a:p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project director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3A7CC3-A086-FF61-67CE-F4319024DBA7}"/>
                </a:ext>
              </a:extLst>
            </p:cNvPr>
            <p:cNvSpPr txBox="1"/>
            <p:nvPr/>
          </p:nvSpPr>
          <p:spPr>
            <a:xfrm>
              <a:off x="2532665" y="5728409"/>
              <a:ext cx="220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Hannah Sawtell</a:t>
              </a:r>
            </a:p>
            <a:p>
              <a:pPr algn="ctr"/>
              <a:r>
                <a:rPr lang="en-GB" sz="20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artist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084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D03554-56DB-44BE-96C6-6396CA27D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795" y="2796701"/>
            <a:ext cx="9068410" cy="271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45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D352E9-FC2D-4A1E-8A9E-784667D70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680" y="-4704"/>
            <a:ext cx="4841213" cy="68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0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117B6DE-D1F0-44E0-9275-ACEAF13C1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81" y="2790519"/>
            <a:ext cx="9064224" cy="26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53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D614C62-89A7-4FEE-B794-15E07F866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139" y="7414"/>
            <a:ext cx="4830754" cy="685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89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32881-B558-4AC4-BBE6-9D5968DFE009}"/>
              </a:ext>
            </a:extLst>
          </p:cNvPr>
          <p:cNvSpPr/>
          <p:nvPr/>
        </p:nvSpPr>
        <p:spPr>
          <a:xfrm>
            <a:off x="0" y="541190"/>
            <a:ext cx="6096000" cy="1094015"/>
          </a:xfrm>
          <a:prstGeom prst="rect">
            <a:avLst/>
          </a:prstGeom>
          <a:solidFill>
            <a:srgbClr val="0C4B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>
                <a:latin typeface="Roboto Medium" panose="02000000000000000000" pitchFamily="2" charset="0"/>
                <a:ea typeface="Roboto Medium" panose="02000000000000000000" pitchFamily="2" charset="0"/>
              </a:rPr>
              <a:t>   What does this mean?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E0348-6CEE-4DDE-B0A9-E946E9559050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CFB412-3201-4988-AA90-1D126888DDA7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948B9-AE1A-46EE-BBF9-AC67458A9B1C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59DFE2-CDAF-46CC-9D8A-1C3008694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061" y="2806154"/>
            <a:ext cx="9131877" cy="239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28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1DF91-1E5F-4ADF-ADCD-9090B2278754}"/>
              </a:ext>
            </a:extLst>
          </p:cNvPr>
          <p:cNvGrpSpPr/>
          <p:nvPr/>
        </p:nvGrpSpPr>
        <p:grpSpPr>
          <a:xfrm>
            <a:off x="9222372" y="541190"/>
            <a:ext cx="2474328" cy="858780"/>
            <a:chOff x="7469773" y="431176"/>
            <a:chExt cx="2474328" cy="8587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9C6FF-1CAB-455B-A3BB-6F7184ABEC26}"/>
                </a:ext>
              </a:extLst>
            </p:cNvPr>
            <p:cNvSpPr txBox="1"/>
            <p:nvPr/>
          </p:nvSpPr>
          <p:spPr>
            <a:xfrm flipH="1">
              <a:off x="7469773" y="431176"/>
              <a:ext cx="2474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Lost Words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756C4-FB4D-4E0A-B446-BDE67138F4C9}"/>
                </a:ext>
              </a:extLst>
            </p:cNvPr>
            <p:cNvSpPr txBox="1"/>
            <p:nvPr/>
          </p:nvSpPr>
          <p:spPr>
            <a:xfrm>
              <a:off x="7469775" y="917511"/>
              <a:ext cx="2474326" cy="37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E3CC5C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Teaching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E331CE-C2B7-46EF-9B50-30651EA5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594" y="-4704"/>
            <a:ext cx="4839299" cy="68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31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493</Words>
  <Application>Microsoft Office PowerPoint</Application>
  <PresentationFormat>Widescreen</PresentationFormat>
  <Paragraphs>116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Roboto</vt:lpstr>
      <vt:lpstr>Roboto Black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Pippa Hennessy</dc:creator>
  <cp:lastModifiedBy>Braber, Natalie</cp:lastModifiedBy>
  <cp:revision>11</cp:revision>
  <dcterms:created xsi:type="dcterms:W3CDTF">2022-02-28T06:52:37Z</dcterms:created>
  <dcterms:modified xsi:type="dcterms:W3CDTF">2022-07-18T08:56:24Z</dcterms:modified>
</cp:coreProperties>
</file>