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82" r:id="rId5"/>
    <p:sldId id="284" r:id="rId6"/>
    <p:sldId id="283" r:id="rId7"/>
    <p:sldId id="286" r:id="rId8"/>
    <p:sldId id="287" r:id="rId9"/>
    <p:sldId id="285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49483A-E410-260F-34F2-009CAEE5496E}" name="Olwen Lynch" initials="OL" userId="S::olwen.lynch@readingagency.org.uk::49afc3c2-088c-4981-a58b-d24be68454a2" providerId="AD"/>
  <p188:author id="{62D48745-C00C-FB6F-3E21-FAFB2797BC34}" name="Emma Braithwaite" initials="EB" userId="S::emma.braithwaite@readingagency.org.uk::47321848-9bd3-4e28-a1ed-0889409915c4" providerId="AD"/>
  <p188:author id="{7014784F-6778-CF05-FAA4-51AC0C593F44}" name="Natalie Sired" initials="" userId="S::Natalie.Sired@readingagency.org.uk::53b39fac-6d7d-423f-b38b-1c7de4e76d4d" providerId="AD"/>
  <p188:author id="{EAE974C9-1C01-7E71-8EA9-15902D98BC65}" name="Clare Williams" initials="CW" userId="S::clare.williams@readingagency.org.uk::410aef48-e92f-4f0f-90b1-9790d4084c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B3B"/>
    <a:srgbClr val="19C9D7"/>
    <a:srgbClr val="C41A1B"/>
    <a:srgbClr val="844A8E"/>
    <a:srgbClr val="EB3488"/>
    <a:srgbClr val="272557"/>
    <a:srgbClr val="65B046"/>
    <a:srgbClr val="D5EA9B"/>
    <a:srgbClr val="E53191"/>
    <a:srgbClr val="E6B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7235" autoAdjust="0"/>
  </p:normalViewPr>
  <p:slideViewPr>
    <p:cSldViewPr snapToGrid="0">
      <p:cViewPr varScale="1">
        <p:scale>
          <a:sx n="76" d="100"/>
          <a:sy n="76" d="100"/>
        </p:scale>
        <p:origin x="19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6B2AD7-722A-4D93-BA49-0A374662A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F6365-FADE-4D3C-BCDC-D3000E5AB2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08EAF-48A6-48E2-A724-2CBA63132A27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6F6FF-15F7-4543-8D80-C4AED4388D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ED5CB-0F9E-4B03-B6DA-BF35C16E2D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32895-F0F0-4272-ACC4-5D626B7371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543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0T16:27:34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41171 2909 16383 0 0,'1'2'0'0'0,"0"0"0"0"0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7CAA-A127-42F5-B10E-CD8DF4848B69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F89D8-76B0-471F-BB7D-6ABE2CA6A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10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Teacher Notes: 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This PowerPoint presentation explains Marvellous Makers – the 2024 Summer Reading Challenge.    It can be used in assembly or classrooms to let children know about the challenge.  </a:t>
            </a:r>
            <a:b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The Summer Reading Challenge happens in libraries across the country every year (it started in 1999).  In 2023 over </a:t>
            </a:r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10,000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children in Nottinghamshire joined in but we want even more to sign up this year. </a:t>
            </a:r>
            <a:r>
              <a:rPr lang="en-GB" sz="1200" dirty="0"/>
              <a:t>This year were tapping into our imaginations, telling amazing stories, and coming up with lots of fun new creations as we celebrate the creative arts.</a:t>
            </a:r>
          </a:p>
          <a:p>
            <a:endParaRPr lang="en-GB" sz="1200" dirty="0"/>
          </a:p>
          <a:p>
            <a:r>
              <a:rPr lang="en-GB" sz="1200" dirty="0"/>
              <a:t>www.inspireculture.erg.uk/summerreadingchallenge </a:t>
            </a:r>
          </a:p>
          <a:p>
            <a:endParaRPr lang="en-GB" sz="1200" dirty="0">
              <a:solidFill>
                <a:sysClr val="windowText" lastClr="000000"/>
              </a:solidFill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defRPr/>
            </a:pP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The Challenge has been proven to help encourage children to keep reading throughout the long summer break and </a:t>
            </a:r>
            <a:r>
              <a:rPr lang="en-GB" sz="1600" dirty="0"/>
              <a:t>prevent the tendency for children’s reading to dip. </a:t>
            </a:r>
          </a:p>
          <a:p>
            <a:pPr>
              <a:defRPr/>
            </a:pPr>
            <a:endParaRPr lang="en-GB" sz="1600" dirty="0"/>
          </a:p>
          <a:p>
            <a:pPr>
              <a:defRPr/>
            </a:pPr>
            <a:r>
              <a:rPr lang="en-GB" sz="1600" dirty="0"/>
              <a:t>Key facts: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Aimed at Children aged 4 – 11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Children are challenged to read 6 library books over the holidays [they choose the books – can be story, fact, joke, graphic novel – as long as it is library book all reading counts]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For every book read children receive a sticker (some are smelly) plus other rewards.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Every child who completes by reading 6 books gets a medal and certificate (children come back to the library to let us know a bit about the book they have read)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F89D8-76B0-471F-BB7D-6ABE2CA6AB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63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Meet the </a:t>
            </a:r>
            <a:r>
              <a:rPr lang="en-US" b="1" dirty="0" err="1"/>
              <a:t>Marvellous</a:t>
            </a:r>
            <a:r>
              <a:rPr lang="en-US" b="1" dirty="0"/>
              <a:t> Makers.  </a:t>
            </a:r>
            <a:r>
              <a:rPr lang="en-US" b="0" dirty="0"/>
              <a:t>This year’s Summer Reading Challenge</a:t>
            </a:r>
            <a:r>
              <a:rPr lang="en-US" b="1" dirty="0"/>
              <a:t> </a:t>
            </a:r>
            <a:r>
              <a:rPr lang="en-US" b="0" dirty="0"/>
              <a:t>is all </a:t>
            </a:r>
            <a:r>
              <a:rPr lang="en-US" dirty="0"/>
              <a:t>about being creative!   The </a:t>
            </a:r>
            <a:r>
              <a:rPr lang="en-US" dirty="0" err="1"/>
              <a:t>Marvellous</a:t>
            </a:r>
            <a:r>
              <a:rPr lang="en-US" dirty="0"/>
              <a:t> Makers are all part of a creative club. They enjoy expressing themselves through different creative hobbies - from dance to drawing, photography to painting, junk modelling to music! And, of course, they love reading.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When you join the Challenge you’ll join them and help them solve a mystery involving Tails, a cheeky squirrel who seems to be hiding things...</a:t>
            </a:r>
          </a:p>
          <a:p>
            <a:pPr>
              <a:defRPr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ea typeface="Calibri" panose="020F0502020204030204"/>
                <a:cs typeface="Calibri" panose="020F0502020204030204"/>
              </a:rPr>
              <a:t>As you read library books for the challenge you’ll help find one of the missing objects.</a:t>
            </a:r>
          </a:p>
          <a:p>
            <a:pPr>
              <a:defRPr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9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Marvellous Makers is FREE to join at your local library.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Read any 6 books from your library from  Saturday 6</a:t>
            </a:r>
            <a:r>
              <a:rPr lang="en-GB" altLang="en-US" baseline="30000" dirty="0"/>
              <a:t>th</a:t>
            </a:r>
            <a:r>
              <a:rPr lang="en-GB" altLang="en-US" dirty="0"/>
              <a:t> July to Sunday 1</a:t>
            </a:r>
            <a:r>
              <a:rPr lang="en-GB" altLang="en-US" baseline="30000" dirty="0"/>
              <a:t>st</a:t>
            </a:r>
            <a:r>
              <a:rPr lang="en-GB" altLang="en-US" dirty="0"/>
              <a:t> September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As you read your books you will receive stickers and other rewards. Some of the stickers are smelly!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After 3 books you’ll also get a doorhanger.</a:t>
            </a:r>
          </a:p>
          <a:p>
            <a:endParaRPr lang="en-GB" altLang="en-US" dirty="0"/>
          </a:p>
          <a:p>
            <a:pPr>
              <a:defRPr/>
            </a:pPr>
            <a:br>
              <a:rPr lang="en-GB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Teacher notes: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Children choose how they want to complete the challenge – they might read 1 book at a time or visit the library after every 2 they have read – or read all six and return to collect their incentives.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Children choose what they would like to read on the challenge  - story book, fact books, poetry, jokes, graphic novels – as long as it is a library book all reading counts!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[The aim of the Summer Reading Challenge is to inspire a love of reading and encourage children to keep reading over the summer holidays.  Library staff and volunteers will chat to children about the books they read for the Challenge]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605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F89D8-76B0-471F-BB7D-6ABE2CA6AB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62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Are you ready for Marvellous Makers!</a:t>
            </a:r>
          </a:p>
          <a:p>
            <a:endParaRPr lang="en-GB" dirty="0">
              <a:cs typeface="Calibri"/>
            </a:endParaRPr>
          </a:p>
          <a:p>
            <a:r>
              <a:rPr lang="en-GB" b="1" dirty="0">
                <a:cs typeface="Calibri"/>
              </a:rPr>
              <a:t>Teacher notes:  For more information of Summer Reading Challenge in Nottinghamshire  go to www.inspireculture.org.uk/SummerReadingChallenge </a:t>
            </a:r>
            <a:endParaRPr lang="en-US" b="1" dirty="0">
              <a:cs typeface="Calibri"/>
            </a:endParaRPr>
          </a:p>
          <a:p>
            <a:br>
              <a:rPr lang="en-US" dirty="0">
                <a:cs typeface="+mn-lt"/>
              </a:rPr>
            </a:br>
            <a:endParaRPr lang="en-US" dirty="0"/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74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The fun continues at home too! Visit the Summer Reading Challenge website to play games, review your latest reads and enter competitions.</a:t>
            </a:r>
            <a:endParaRPr lang="en-US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You can share</a:t>
            </a:r>
            <a:r>
              <a:rPr lang="en-GB" baseline="0" dirty="0"/>
              <a:t> your favourite books with other children taking part in the Challenge and unlock extra rewards for your reading</a:t>
            </a:r>
            <a:r>
              <a:rPr lang="en-GB" dirty="0"/>
              <a:t> and reviewing! </a:t>
            </a:r>
            <a:endParaRPr lang="en-US" dirty="0">
              <a:cs typeface="Calibri"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dirty="0"/>
              <a:t>Teacher note:</a:t>
            </a:r>
            <a:r>
              <a:rPr lang="en-GB" altLang="en-US" b="1" baseline="0" dirty="0"/>
              <a:t> Children can join also the challenge online to earn digital rewards.  To get hard copy resources folder, </a:t>
            </a:r>
            <a:r>
              <a:rPr lang="en-GB" altLang="en-US" b="1" baseline="0" dirty="0" err="1"/>
              <a:t>stckers</a:t>
            </a:r>
            <a:r>
              <a:rPr lang="en-GB" altLang="en-US" b="1" baseline="0" dirty="0"/>
              <a:t>, doorhanger, medal and certificate.  Children need to join in person at the library.</a:t>
            </a:r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96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50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1A372A0C-3742-42E2-9254-EA4501456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281" y="5866289"/>
            <a:ext cx="206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3740DDDF-495A-4756-955F-E2987D81AE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Illustrations © Heath McKenzie 2021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09028"/>
            <a:ext cx="1138238" cy="49815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4471B5F-08C8-4C7C-AD9B-0F5CD3F885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09" y="233681"/>
            <a:ext cx="11511542" cy="63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0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EC99-33C3-4AF3-8AD5-9350492E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791E9-E236-40A1-BF7F-2C444A34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B8386-602C-4A1D-8248-05F9B822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AEF99-27AC-46C9-AE49-B8E37BE0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06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84B46-1AF4-426D-9D9B-B53E59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64763-2CAF-41A5-8C78-550DA205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132A3-DBC4-40FF-9F57-B00E7CCC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86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79A0-61CB-48FE-885C-3A9A22F7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C244-43DA-4445-922D-67DBE8860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0C617-201B-47A6-B72D-95F4433A1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D9048-984A-47D7-A6E1-4809E72F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91C4F-B18D-4955-A52B-EBAE7F86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52CE9-F6D3-4680-980C-E29AB424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06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5C58-B431-467F-BB13-F9BBE7DB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F8340-1643-45F5-B30B-617BEA2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99B1D-6FAA-4B83-831A-D2E8E5D5B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01671-9CFA-4730-B9DA-09C1ABBD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44260-04FB-4086-91E8-87AF8B2C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FD341-B46B-4D74-8AD3-355C2F2C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21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5D6A-EE3F-4DFA-B646-1E47500E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FFC12-6F3E-4FE3-AAD1-9AE13E90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A79E5-E83F-451B-913D-6ABC0CE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94F36-48D8-4550-B839-D6BA3F7B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31F0-8464-4508-98CF-0231F19D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07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07814-74EE-49DB-B376-BAE607F43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6EF35-4D72-4741-AFDE-9229B6EE2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7D000-69A7-4836-AD20-D86DE53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F564-F2CA-4ECC-96A2-9EB32088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FB1B-B605-4159-9710-5FB74EEB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2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D4548C87-7C99-75F1-121E-101E8D4344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7401" y="6572098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15503"/>
            <a:ext cx="1138238" cy="4981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96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FF78976A-4467-68C0-2E94-27EA65D9A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" y="14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23CBCC9-2876-5D06-18E0-7EEAB1882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325" y="5918615"/>
            <a:ext cx="1138238" cy="498157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C6C8BBE9-3372-C492-E91E-EE490246A8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11020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9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C4F12D1F-2253-4B8D-8E45-91DF72DB2A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Illustrations © Heath McKenzie 2021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A079F4F-D368-41AB-937B-141E1A0AF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281" y="5866289"/>
            <a:ext cx="206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60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982" y="5866289"/>
            <a:ext cx="1138238" cy="498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A0E1F-F1F1-431B-8F53-8848ED29B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09" y="233681"/>
            <a:ext cx="11511542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AF38B3F-11BD-BECE-B39E-F8BE53E52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3740DDDF-495A-4756-955F-E2987D81AE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11020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09028"/>
            <a:ext cx="1138238" cy="4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C4F12D1F-2253-4B8D-8E45-91DF72DB2A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60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03327"/>
            <a:ext cx="2743200" cy="365125"/>
          </a:xfrm>
        </p:spPr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15503"/>
            <a:ext cx="1138238" cy="498157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383E1B5E-8CAE-47BE-F47E-9FA9C9373B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6" y="-349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D7F7-86C8-478C-B9C6-47C657F3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75C1-4456-47AC-B968-BBC7D9B27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56FEF-D840-4455-9A2D-E6608C0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ED4A1-C9BA-499B-9F8D-2EC4EEC4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BC741-9591-4E5E-8B56-D1A214B6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5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C40E-FFAE-4433-AC63-08106BA5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0064E-0A16-415C-8F13-84E6B1B9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ACB1A-D046-4162-B7F5-C54E93BFE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08488-3F1C-496C-AC1A-E8660680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B3C1A-5F2F-4FC3-94A4-A657693E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70C4-630A-45FF-A90B-D6ECC119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13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4671-DDBB-42A2-8D55-A7483583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88066-2376-4AAF-AA5F-2D361CA29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F9DF7-2822-4B81-A336-C74E953F1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06660-145E-4667-9FEB-882CFA071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87AC2-B9F2-402F-85E6-2F4175DCB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94D3D-09C4-464A-8FD8-6E74A608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DF8DD-6529-4342-A536-CAA0653B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415DE-4DCC-46EA-839E-C4805D16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1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20483-BB77-439A-A434-1B1D91EF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91B16-E00A-499A-B3C0-9A527328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D62F8-C349-4D5B-83F9-29B280205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0119-8E72-4C91-B94C-D4A68BEBB29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5489-B1D5-4A96-9244-D2A07A6D5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084E-DA7B-4316-A6B6-8A6184ACA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80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1" r:id="rId3"/>
    <p:sldLayoutId id="2147483662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customXml" Target="../ink/ink1.xml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embed/wXeIu7Vg9ek?rel=0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nk ribbon on a black background&#10;&#10;Description automatically generated">
            <a:extLst>
              <a:ext uri="{FF2B5EF4-FFF2-40B4-BE49-F238E27FC236}">
                <a16:creationId xmlns:a16="http://schemas.microsoft.com/office/drawing/2014/main" id="{3A2CFE9B-B296-85AB-51F6-42AF453D0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0">
            <a:off x="24176" y="1258897"/>
            <a:ext cx="2796000" cy="493554"/>
          </a:xfrm>
          <a:prstGeom prst="rect">
            <a:avLst/>
          </a:prstGeom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0410FA20-1A6E-0AE2-0106-88528B2FE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0" y="5785326"/>
            <a:ext cx="2152650" cy="676275"/>
          </a:xfrm>
          <a:prstGeom prst="rect">
            <a:avLst/>
          </a:prstGeom>
        </p:spPr>
      </p:pic>
      <p:pic>
        <p:nvPicPr>
          <p:cNvPr id="13" name="Picture 1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A740E2D-E4DA-D360-BA40-C7484669D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832" y="5601605"/>
            <a:ext cx="3576336" cy="8687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252113-CC78-2249-41F3-5C2E58EC140B}"/>
              </a:ext>
            </a:extLst>
          </p:cNvPr>
          <p:cNvSpPr txBox="1"/>
          <p:nvPr/>
        </p:nvSpPr>
        <p:spPr>
          <a:xfrm>
            <a:off x="2943897" y="4915550"/>
            <a:ext cx="6299908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500">
                <a:solidFill>
                  <a:srgbClr val="19C9D7"/>
                </a:solidFill>
                <a:latin typeface="Gibson"/>
                <a:ea typeface="Gibson" pitchFamily="2" charset="77"/>
              </a:rPr>
              <a:t>www.summerreadingchallenge.org.uk</a:t>
            </a:r>
          </a:p>
        </p:txBody>
      </p:sp>
      <p:pic>
        <p:nvPicPr>
          <p:cNvPr id="5" name="Picture 4" descr="A blue and white open book&#10;&#10;Description automatically generated">
            <a:extLst>
              <a:ext uri="{FF2B5EF4-FFF2-40B4-BE49-F238E27FC236}">
                <a16:creationId xmlns:a16="http://schemas.microsoft.com/office/drawing/2014/main" id="{4C5D9B17-F0F0-B513-0A5A-63C4C4F53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00" y="1414074"/>
            <a:ext cx="1668000" cy="993853"/>
          </a:xfrm>
          <a:prstGeom prst="rect">
            <a:avLst/>
          </a:prstGeom>
        </p:spPr>
      </p:pic>
      <p:pic>
        <p:nvPicPr>
          <p:cNvPr id="6" name="Picture 5" descr="A red book with a white cover&#10;&#10;Description automatically generated">
            <a:extLst>
              <a:ext uri="{FF2B5EF4-FFF2-40B4-BE49-F238E27FC236}">
                <a16:creationId xmlns:a16="http://schemas.microsoft.com/office/drawing/2014/main" id="{73966A93-0565-9F36-FEE6-A5AF68DE0B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794" y="3675600"/>
            <a:ext cx="1148412" cy="1498800"/>
          </a:xfrm>
          <a:prstGeom prst="rect">
            <a:avLst/>
          </a:prstGeom>
        </p:spPr>
      </p:pic>
      <p:pic>
        <p:nvPicPr>
          <p:cNvPr id="11" name="Picture 10" descr="A yellow paint splatter on a black background&#10;&#10;Description automatically generated">
            <a:extLst>
              <a:ext uri="{FF2B5EF4-FFF2-40B4-BE49-F238E27FC236}">
                <a16:creationId xmlns:a16="http://schemas.microsoft.com/office/drawing/2014/main" id="{03CF96E4-7CE7-28C8-3608-278BDB64AD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20000">
            <a:off x="632100" y="3173100"/>
            <a:ext cx="1219062" cy="1672800"/>
          </a:xfrm>
          <a:prstGeom prst="rect">
            <a:avLst/>
          </a:prstGeom>
        </p:spPr>
      </p:pic>
      <p:pic>
        <p:nvPicPr>
          <p:cNvPr id="17" name="Picture 16" descr="A blue pencil with a yellow tip&#10;&#10;Description automatically generated">
            <a:extLst>
              <a:ext uri="{FF2B5EF4-FFF2-40B4-BE49-F238E27FC236}">
                <a16:creationId xmlns:a16="http://schemas.microsoft.com/office/drawing/2014/main" id="{2483C9B1-2FD5-0024-3D76-024F51827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1309550" y="4114681"/>
            <a:ext cx="992273" cy="1360800"/>
          </a:xfrm>
          <a:prstGeom prst="rect">
            <a:avLst/>
          </a:prstGeom>
        </p:spPr>
      </p:pic>
      <p:pic>
        <p:nvPicPr>
          <p:cNvPr id="18" name="Picture 17" descr="A musical note with a black background&#10;&#10;Description automatically generated">
            <a:extLst>
              <a:ext uri="{FF2B5EF4-FFF2-40B4-BE49-F238E27FC236}">
                <a16:creationId xmlns:a16="http://schemas.microsoft.com/office/drawing/2014/main" id="{B5DDF8E1-BB47-B021-37F1-E4958BE09B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19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364" y="1358100"/>
            <a:ext cx="1104575" cy="1042800"/>
          </a:xfrm>
          <a:prstGeom prst="rect">
            <a:avLst/>
          </a:prstGeom>
        </p:spPr>
      </p:pic>
      <p:pic>
        <p:nvPicPr>
          <p:cNvPr id="7" name="Picture 6" descr="A black background with orange text and stars&#10;&#10;Description automatically generated">
            <a:extLst>
              <a:ext uri="{FF2B5EF4-FFF2-40B4-BE49-F238E27FC236}">
                <a16:creationId xmlns:a16="http://schemas.microsoft.com/office/drawing/2014/main" id="{39DC1BFA-13C5-8591-67AD-9391EA4772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06" y="-609763"/>
            <a:ext cx="7174332" cy="71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71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5C758C3-04FF-9657-A601-8E747F328669}"/>
              </a:ext>
            </a:extLst>
          </p:cNvPr>
          <p:cNvSpPr txBox="1"/>
          <p:nvPr/>
        </p:nvSpPr>
        <p:spPr>
          <a:xfrm>
            <a:off x="99152" y="1326049"/>
            <a:ext cx="305770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rgbClr val="92D050"/>
                </a:solidFill>
                <a:latin typeface="Gibson"/>
                <a:ea typeface="Gibson" pitchFamily="2" charset="77"/>
              </a:rPr>
              <a:t>Meet the characters!</a:t>
            </a:r>
            <a:endParaRPr lang="en-US">
              <a:latin typeface="Gibson"/>
            </a:endParaRPr>
          </a:p>
        </p:txBody>
      </p:sp>
      <p:pic>
        <p:nvPicPr>
          <p:cNvPr id="4" name="Picture 3" descr="A cartoon of a child playing with a spoon and a toy&#10;&#10;Description automatically generated">
            <a:extLst>
              <a:ext uri="{FF2B5EF4-FFF2-40B4-BE49-F238E27FC236}">
                <a16:creationId xmlns:a16="http://schemas.microsoft.com/office/drawing/2014/main" id="{6D068FFC-2D94-F6A9-3B98-996C9CACD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181" y="-856008"/>
            <a:ext cx="3952800" cy="3952800"/>
          </a:xfrm>
          <a:prstGeom prst="rect">
            <a:avLst/>
          </a:prstGeom>
        </p:spPr>
      </p:pic>
      <p:pic>
        <p:nvPicPr>
          <p:cNvPr id="5" name="Picture 4" descr="A cartoon of a child doing a hand stand&#10;&#10;Description automatically generated">
            <a:extLst>
              <a:ext uri="{FF2B5EF4-FFF2-40B4-BE49-F238E27FC236}">
                <a16:creationId xmlns:a16="http://schemas.microsoft.com/office/drawing/2014/main" id="{5CB7FC6C-61F1-8926-A820-A99A854D1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83" y="2417140"/>
            <a:ext cx="3988800" cy="3952800"/>
          </a:xfrm>
          <a:prstGeom prst="rect">
            <a:avLst/>
          </a:prstGeom>
        </p:spPr>
      </p:pic>
      <p:pic>
        <p:nvPicPr>
          <p:cNvPr id="6" name="Picture 5" descr="A couple of girls dancing with paint splatters&#10;&#10;Description automatically generated">
            <a:extLst>
              <a:ext uri="{FF2B5EF4-FFF2-40B4-BE49-F238E27FC236}">
                <a16:creationId xmlns:a16="http://schemas.microsoft.com/office/drawing/2014/main" id="{0AFB80D1-DD91-F49E-B703-A706A2E80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883" y="-588305"/>
            <a:ext cx="3555773" cy="3591773"/>
          </a:xfrm>
          <a:prstGeom prst="rect">
            <a:avLst/>
          </a:prstGeom>
        </p:spPr>
      </p:pic>
      <p:pic>
        <p:nvPicPr>
          <p:cNvPr id="11" name="Picture 10" descr="A child holding a box on his head&#10;&#10;Description automatically generated">
            <a:extLst>
              <a:ext uri="{FF2B5EF4-FFF2-40B4-BE49-F238E27FC236}">
                <a16:creationId xmlns:a16="http://schemas.microsoft.com/office/drawing/2014/main" id="{A8CD0769-15BD-DE9F-3EFF-DA8DE02AD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686" y="1966325"/>
            <a:ext cx="4091773" cy="4098637"/>
          </a:xfrm>
          <a:prstGeom prst="rect">
            <a:avLst/>
          </a:prstGeom>
        </p:spPr>
      </p:pic>
      <p:pic>
        <p:nvPicPr>
          <p:cNvPr id="12" name="Picture 11" descr="A cartoon of a child in a wheelchair holding a camera&#10;&#10;Description automatically generated">
            <a:extLst>
              <a:ext uri="{FF2B5EF4-FFF2-40B4-BE49-F238E27FC236}">
                <a16:creationId xmlns:a16="http://schemas.microsoft.com/office/drawing/2014/main" id="{4C1736B0-902F-6876-790F-5646E1A43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060" y="2731167"/>
            <a:ext cx="3738530" cy="3792530"/>
          </a:xfrm>
          <a:prstGeom prst="rect">
            <a:avLst/>
          </a:prstGeom>
        </p:spPr>
      </p:pic>
      <p:pic>
        <p:nvPicPr>
          <p:cNvPr id="2" name="Picture 1" descr="A cartoon of a child holding a drawing board&#10;&#10;Description automatically generated">
            <a:extLst>
              <a:ext uri="{FF2B5EF4-FFF2-40B4-BE49-F238E27FC236}">
                <a16:creationId xmlns:a16="http://schemas.microsoft.com/office/drawing/2014/main" id="{94916BC6-F68F-7F8F-9590-FA9062EC8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030" y="2261873"/>
            <a:ext cx="4275719" cy="42679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DB60A5-1015-B5DE-1F44-9AA97987C3E8}"/>
              </a:ext>
            </a:extLst>
          </p:cNvPr>
          <p:cNvSpPr txBox="1"/>
          <p:nvPr/>
        </p:nvSpPr>
        <p:spPr>
          <a:xfrm>
            <a:off x="2551747" y="5343184"/>
            <a:ext cx="600088" cy="400110"/>
          </a:xfrm>
          <a:custGeom>
            <a:avLst/>
            <a:gdLst>
              <a:gd name="connsiteX0" fmla="*/ 0 w 600088"/>
              <a:gd name="connsiteY0" fmla="*/ 0 h 400110"/>
              <a:gd name="connsiteX1" fmla="*/ 600088 w 600088"/>
              <a:gd name="connsiteY1" fmla="*/ 0 h 400110"/>
              <a:gd name="connsiteX2" fmla="*/ 600088 w 600088"/>
              <a:gd name="connsiteY2" fmla="*/ 400110 h 400110"/>
              <a:gd name="connsiteX3" fmla="*/ 0 w 600088"/>
              <a:gd name="connsiteY3" fmla="*/ 400110 h 400110"/>
              <a:gd name="connsiteX4" fmla="*/ 0 w 600088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88" h="400110" extrusionOk="0">
                <a:moveTo>
                  <a:pt x="0" y="0"/>
                </a:moveTo>
                <a:cubicBezTo>
                  <a:pt x="278587" y="16894"/>
                  <a:pt x="312522" y="10125"/>
                  <a:pt x="600088" y="0"/>
                </a:cubicBezTo>
                <a:cubicBezTo>
                  <a:pt x="604980" y="85403"/>
                  <a:pt x="585357" y="243394"/>
                  <a:pt x="600088" y="400110"/>
                </a:cubicBezTo>
                <a:cubicBezTo>
                  <a:pt x="458280" y="405527"/>
                  <a:pt x="220918" y="386009"/>
                  <a:pt x="0" y="400110"/>
                </a:cubicBezTo>
                <a:cubicBezTo>
                  <a:pt x="10568" y="241910"/>
                  <a:pt x="-7033" y="175644"/>
                  <a:pt x="0" y="0"/>
                </a:cubicBezTo>
                <a:close/>
              </a:path>
            </a:pathLst>
          </a:custGeom>
          <a:noFill/>
          <a:ln>
            <a:solidFill>
              <a:srgbClr val="19C9D7"/>
            </a:solidFill>
            <a:extLst>
              <a:ext uri="{C807C97D-BFC1-408E-A445-0C87EB9F89A2}">
                <ask:lineSketchStyleProps xmlns:ask="http://schemas.microsoft.com/office/drawing/2018/sketchyshapes" sd="32755251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19C9D7"/>
                </a:solidFill>
                <a:latin typeface="Gibson"/>
              </a:rPr>
              <a:t>Kai</a:t>
            </a:r>
            <a:endParaRPr lang="en-US" sz="2000">
              <a:solidFill>
                <a:srgbClr val="19C9D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DE61-A734-2554-66C9-F9415647B552}"/>
              </a:ext>
            </a:extLst>
          </p:cNvPr>
          <p:cNvSpPr txBox="1"/>
          <p:nvPr/>
        </p:nvSpPr>
        <p:spPr>
          <a:xfrm>
            <a:off x="5987855" y="3008048"/>
            <a:ext cx="895277" cy="369332"/>
          </a:xfrm>
          <a:custGeom>
            <a:avLst/>
            <a:gdLst>
              <a:gd name="connsiteX0" fmla="*/ 0 w 895277"/>
              <a:gd name="connsiteY0" fmla="*/ 0 h 369332"/>
              <a:gd name="connsiteX1" fmla="*/ 447639 w 895277"/>
              <a:gd name="connsiteY1" fmla="*/ 0 h 369332"/>
              <a:gd name="connsiteX2" fmla="*/ 895277 w 895277"/>
              <a:gd name="connsiteY2" fmla="*/ 0 h 369332"/>
              <a:gd name="connsiteX3" fmla="*/ 895277 w 895277"/>
              <a:gd name="connsiteY3" fmla="*/ 369332 h 369332"/>
              <a:gd name="connsiteX4" fmla="*/ 429733 w 895277"/>
              <a:gd name="connsiteY4" fmla="*/ 369332 h 369332"/>
              <a:gd name="connsiteX5" fmla="*/ 0 w 895277"/>
              <a:gd name="connsiteY5" fmla="*/ 369332 h 369332"/>
              <a:gd name="connsiteX6" fmla="*/ 0 w 895277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277" h="369332" extrusionOk="0">
                <a:moveTo>
                  <a:pt x="0" y="0"/>
                </a:moveTo>
                <a:cubicBezTo>
                  <a:pt x="90555" y="-9189"/>
                  <a:pt x="224032" y="-3937"/>
                  <a:pt x="447639" y="0"/>
                </a:cubicBezTo>
                <a:cubicBezTo>
                  <a:pt x="671246" y="3937"/>
                  <a:pt x="686961" y="16057"/>
                  <a:pt x="895277" y="0"/>
                </a:cubicBezTo>
                <a:cubicBezTo>
                  <a:pt x="880780" y="80144"/>
                  <a:pt x="899194" y="241963"/>
                  <a:pt x="895277" y="369332"/>
                </a:cubicBezTo>
                <a:cubicBezTo>
                  <a:pt x="666967" y="362234"/>
                  <a:pt x="659565" y="374666"/>
                  <a:pt x="429733" y="369332"/>
                </a:cubicBezTo>
                <a:cubicBezTo>
                  <a:pt x="199901" y="363998"/>
                  <a:pt x="201851" y="370434"/>
                  <a:pt x="0" y="369332"/>
                </a:cubicBezTo>
                <a:cubicBezTo>
                  <a:pt x="-13677" y="269389"/>
                  <a:pt x="-12933" y="96484"/>
                  <a:pt x="0" y="0"/>
                </a:cubicBezTo>
                <a:close/>
              </a:path>
            </a:pathLst>
          </a:custGeom>
          <a:noFill/>
          <a:ln>
            <a:solidFill>
              <a:srgbClr val="19C9D7"/>
            </a:solidFill>
            <a:extLst>
              <a:ext uri="{C807C97D-BFC1-408E-A445-0C87EB9F89A2}">
                <ask:lineSketchStyleProps xmlns:ask="http://schemas.microsoft.com/office/drawing/2018/sketchyshapes" sd="32755251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19C9D7"/>
                </a:solidFill>
                <a:latin typeface="Gibson"/>
              </a:rPr>
              <a:t>Amelia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383685-D0D6-3805-E915-F37F1EA267D6}"/>
              </a:ext>
            </a:extLst>
          </p:cNvPr>
          <p:cNvSpPr txBox="1"/>
          <p:nvPr/>
        </p:nvSpPr>
        <p:spPr>
          <a:xfrm>
            <a:off x="2891314" y="306642"/>
            <a:ext cx="962304" cy="584775"/>
          </a:xfrm>
          <a:custGeom>
            <a:avLst/>
            <a:gdLst>
              <a:gd name="connsiteX0" fmla="*/ 0 w 962304"/>
              <a:gd name="connsiteY0" fmla="*/ 0 h 584775"/>
              <a:gd name="connsiteX1" fmla="*/ 481152 w 962304"/>
              <a:gd name="connsiteY1" fmla="*/ 0 h 584775"/>
              <a:gd name="connsiteX2" fmla="*/ 962304 w 962304"/>
              <a:gd name="connsiteY2" fmla="*/ 0 h 584775"/>
              <a:gd name="connsiteX3" fmla="*/ 962304 w 962304"/>
              <a:gd name="connsiteY3" fmla="*/ 584775 h 584775"/>
              <a:gd name="connsiteX4" fmla="*/ 461906 w 962304"/>
              <a:gd name="connsiteY4" fmla="*/ 584775 h 584775"/>
              <a:gd name="connsiteX5" fmla="*/ 0 w 962304"/>
              <a:gd name="connsiteY5" fmla="*/ 584775 h 584775"/>
              <a:gd name="connsiteX6" fmla="*/ 0 w 962304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2304" h="584775" extrusionOk="0">
                <a:moveTo>
                  <a:pt x="0" y="0"/>
                </a:moveTo>
                <a:cubicBezTo>
                  <a:pt x="137065" y="21509"/>
                  <a:pt x="376321" y="15271"/>
                  <a:pt x="481152" y="0"/>
                </a:cubicBezTo>
                <a:cubicBezTo>
                  <a:pt x="585983" y="-15271"/>
                  <a:pt x="833756" y="22216"/>
                  <a:pt x="962304" y="0"/>
                </a:cubicBezTo>
                <a:cubicBezTo>
                  <a:pt x="984674" y="137913"/>
                  <a:pt x="963065" y="367836"/>
                  <a:pt x="962304" y="584775"/>
                </a:cubicBezTo>
                <a:cubicBezTo>
                  <a:pt x="832367" y="583901"/>
                  <a:pt x="666656" y="587383"/>
                  <a:pt x="461906" y="584775"/>
                </a:cubicBezTo>
                <a:cubicBezTo>
                  <a:pt x="257156" y="582167"/>
                  <a:pt x="111932" y="561999"/>
                  <a:pt x="0" y="584775"/>
                </a:cubicBezTo>
                <a:cubicBezTo>
                  <a:pt x="-5956" y="448026"/>
                  <a:pt x="-11482" y="191986"/>
                  <a:pt x="0" y="0"/>
                </a:cubicBezTo>
                <a:close/>
              </a:path>
            </a:pathLst>
          </a:custGeom>
          <a:noFill/>
          <a:ln>
            <a:solidFill>
              <a:srgbClr val="272557"/>
            </a:solidFill>
            <a:extLst>
              <a:ext uri="{C807C97D-BFC1-408E-A445-0C87EB9F89A2}">
                <ask:lineSketchStyleProps xmlns:ask="http://schemas.microsoft.com/office/drawing/2018/sketchyshapes" sd="32755251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rgbClr val="272557"/>
                </a:solidFill>
                <a:latin typeface="Gibson"/>
              </a:rPr>
              <a:t>Laila and Yasmin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5D37A7-8CE4-7642-8B43-8B9ACB583482}"/>
              </a:ext>
            </a:extLst>
          </p:cNvPr>
          <p:cNvSpPr txBox="1"/>
          <p:nvPr/>
        </p:nvSpPr>
        <p:spPr>
          <a:xfrm>
            <a:off x="8089638" y="3195940"/>
            <a:ext cx="806034" cy="369332"/>
          </a:xfrm>
          <a:custGeom>
            <a:avLst/>
            <a:gdLst>
              <a:gd name="connsiteX0" fmla="*/ 0 w 806034"/>
              <a:gd name="connsiteY0" fmla="*/ 0 h 369332"/>
              <a:gd name="connsiteX1" fmla="*/ 403017 w 806034"/>
              <a:gd name="connsiteY1" fmla="*/ 0 h 369332"/>
              <a:gd name="connsiteX2" fmla="*/ 806034 w 806034"/>
              <a:gd name="connsiteY2" fmla="*/ 0 h 369332"/>
              <a:gd name="connsiteX3" fmla="*/ 806034 w 806034"/>
              <a:gd name="connsiteY3" fmla="*/ 369332 h 369332"/>
              <a:gd name="connsiteX4" fmla="*/ 386896 w 806034"/>
              <a:gd name="connsiteY4" fmla="*/ 369332 h 369332"/>
              <a:gd name="connsiteX5" fmla="*/ 0 w 806034"/>
              <a:gd name="connsiteY5" fmla="*/ 369332 h 369332"/>
              <a:gd name="connsiteX6" fmla="*/ 0 w 806034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034" h="369332" extrusionOk="0">
                <a:moveTo>
                  <a:pt x="0" y="0"/>
                </a:moveTo>
                <a:cubicBezTo>
                  <a:pt x="96497" y="-6468"/>
                  <a:pt x="322392" y="10268"/>
                  <a:pt x="403017" y="0"/>
                </a:cubicBezTo>
                <a:cubicBezTo>
                  <a:pt x="483642" y="-10268"/>
                  <a:pt x="682372" y="17608"/>
                  <a:pt x="806034" y="0"/>
                </a:cubicBezTo>
                <a:cubicBezTo>
                  <a:pt x="791537" y="80144"/>
                  <a:pt x="809951" y="241963"/>
                  <a:pt x="806034" y="369332"/>
                </a:cubicBezTo>
                <a:cubicBezTo>
                  <a:pt x="655417" y="372061"/>
                  <a:pt x="544600" y="374895"/>
                  <a:pt x="386896" y="369332"/>
                </a:cubicBezTo>
                <a:cubicBezTo>
                  <a:pt x="229192" y="363769"/>
                  <a:pt x="169973" y="374936"/>
                  <a:pt x="0" y="369332"/>
                </a:cubicBezTo>
                <a:cubicBezTo>
                  <a:pt x="-13677" y="269389"/>
                  <a:pt x="-12933" y="96484"/>
                  <a:pt x="0" y="0"/>
                </a:cubicBezTo>
                <a:close/>
              </a:path>
            </a:pathLst>
          </a:custGeom>
          <a:noFill/>
          <a:ln>
            <a:solidFill>
              <a:srgbClr val="19C9D7"/>
            </a:solidFill>
            <a:extLst>
              <a:ext uri="{C807C97D-BFC1-408E-A445-0C87EB9F89A2}">
                <ask:lineSketchStyleProps xmlns:ask="http://schemas.microsoft.com/office/drawing/2018/sketchyshapes" sd="32755251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19C9D7"/>
                </a:solidFill>
                <a:latin typeface="Gibson"/>
              </a:rPr>
              <a:t>Maya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7664D2-7C22-5698-2536-44106607FF85}"/>
              </a:ext>
            </a:extLst>
          </p:cNvPr>
          <p:cNvSpPr txBox="1"/>
          <p:nvPr/>
        </p:nvSpPr>
        <p:spPr>
          <a:xfrm>
            <a:off x="10917016" y="2635785"/>
            <a:ext cx="1144991" cy="615553"/>
          </a:xfrm>
          <a:custGeom>
            <a:avLst/>
            <a:gdLst>
              <a:gd name="connsiteX0" fmla="*/ 0 w 1144991"/>
              <a:gd name="connsiteY0" fmla="*/ 0 h 615553"/>
              <a:gd name="connsiteX1" fmla="*/ 572496 w 1144991"/>
              <a:gd name="connsiteY1" fmla="*/ 0 h 615553"/>
              <a:gd name="connsiteX2" fmla="*/ 1144991 w 1144991"/>
              <a:gd name="connsiteY2" fmla="*/ 0 h 615553"/>
              <a:gd name="connsiteX3" fmla="*/ 1144991 w 1144991"/>
              <a:gd name="connsiteY3" fmla="*/ 615553 h 615553"/>
              <a:gd name="connsiteX4" fmla="*/ 549596 w 1144991"/>
              <a:gd name="connsiteY4" fmla="*/ 615553 h 615553"/>
              <a:gd name="connsiteX5" fmla="*/ 0 w 1144991"/>
              <a:gd name="connsiteY5" fmla="*/ 615553 h 615553"/>
              <a:gd name="connsiteX6" fmla="*/ 0 w 1144991"/>
              <a:gd name="connsiteY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991" h="615553" extrusionOk="0">
                <a:moveTo>
                  <a:pt x="0" y="0"/>
                </a:moveTo>
                <a:cubicBezTo>
                  <a:pt x="121202" y="-16994"/>
                  <a:pt x="456042" y="11875"/>
                  <a:pt x="572496" y="0"/>
                </a:cubicBezTo>
                <a:cubicBezTo>
                  <a:pt x="688950" y="-11875"/>
                  <a:pt x="891183" y="647"/>
                  <a:pt x="1144991" y="0"/>
                </a:cubicBezTo>
                <a:cubicBezTo>
                  <a:pt x="1128270" y="208319"/>
                  <a:pt x="1148140" y="455817"/>
                  <a:pt x="1144991" y="615553"/>
                </a:cubicBezTo>
                <a:cubicBezTo>
                  <a:pt x="887827" y="615939"/>
                  <a:pt x="744526" y="641175"/>
                  <a:pt x="549596" y="615553"/>
                </a:cubicBezTo>
                <a:cubicBezTo>
                  <a:pt x="354667" y="589931"/>
                  <a:pt x="175114" y="609911"/>
                  <a:pt x="0" y="615553"/>
                </a:cubicBezTo>
                <a:cubicBezTo>
                  <a:pt x="-12203" y="418104"/>
                  <a:pt x="25420" y="208232"/>
                  <a:pt x="0" y="0"/>
                </a:cubicBezTo>
                <a:close/>
              </a:path>
            </a:pathLst>
          </a:custGeom>
          <a:noFill/>
          <a:ln>
            <a:solidFill>
              <a:srgbClr val="19C9D7"/>
            </a:solidFill>
            <a:extLst>
              <a:ext uri="{C807C97D-BFC1-408E-A445-0C87EB9F89A2}">
                <ask:lineSketchStyleProps xmlns:ask="http://schemas.microsoft.com/office/drawing/2018/sketchyshapes" sd="32755251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00">
                <a:solidFill>
                  <a:srgbClr val="19C9D7"/>
                </a:solidFill>
                <a:latin typeface="Gibson"/>
              </a:rPr>
              <a:t>Riley</a:t>
            </a:r>
            <a:br>
              <a:rPr lang="en-US" sz="1700">
                <a:latin typeface="Gibson"/>
              </a:rPr>
            </a:br>
            <a:r>
              <a:rPr lang="en-US" sz="1700">
                <a:solidFill>
                  <a:srgbClr val="19C9D7"/>
                </a:solidFill>
                <a:latin typeface="Gibson"/>
              </a:rPr>
              <a:t>and Rocky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F9E9EB-1EB5-0D97-3F1F-311B06296885}"/>
              </a:ext>
            </a:extLst>
          </p:cNvPr>
          <p:cNvSpPr txBox="1"/>
          <p:nvPr/>
        </p:nvSpPr>
        <p:spPr>
          <a:xfrm>
            <a:off x="9102341" y="539291"/>
            <a:ext cx="959656" cy="353943"/>
          </a:xfrm>
          <a:custGeom>
            <a:avLst/>
            <a:gdLst>
              <a:gd name="connsiteX0" fmla="*/ 0 w 959656"/>
              <a:gd name="connsiteY0" fmla="*/ 0 h 353943"/>
              <a:gd name="connsiteX1" fmla="*/ 479828 w 959656"/>
              <a:gd name="connsiteY1" fmla="*/ 0 h 353943"/>
              <a:gd name="connsiteX2" fmla="*/ 959656 w 959656"/>
              <a:gd name="connsiteY2" fmla="*/ 0 h 353943"/>
              <a:gd name="connsiteX3" fmla="*/ 959656 w 959656"/>
              <a:gd name="connsiteY3" fmla="*/ 353943 h 353943"/>
              <a:gd name="connsiteX4" fmla="*/ 460635 w 959656"/>
              <a:gd name="connsiteY4" fmla="*/ 353943 h 353943"/>
              <a:gd name="connsiteX5" fmla="*/ 0 w 959656"/>
              <a:gd name="connsiteY5" fmla="*/ 353943 h 353943"/>
              <a:gd name="connsiteX6" fmla="*/ 0 w 959656"/>
              <a:gd name="connsiteY6" fmla="*/ 0 h 35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9656" h="353943" extrusionOk="0">
                <a:moveTo>
                  <a:pt x="0" y="0"/>
                </a:moveTo>
                <a:cubicBezTo>
                  <a:pt x="230427" y="21231"/>
                  <a:pt x="312046" y="11610"/>
                  <a:pt x="479828" y="0"/>
                </a:cubicBezTo>
                <a:cubicBezTo>
                  <a:pt x="647610" y="-11610"/>
                  <a:pt x="853938" y="-15470"/>
                  <a:pt x="959656" y="0"/>
                </a:cubicBezTo>
                <a:cubicBezTo>
                  <a:pt x="951689" y="146412"/>
                  <a:pt x="959058" y="253054"/>
                  <a:pt x="959656" y="353943"/>
                </a:cubicBezTo>
                <a:cubicBezTo>
                  <a:pt x="763722" y="369573"/>
                  <a:pt x="600909" y="367142"/>
                  <a:pt x="460635" y="353943"/>
                </a:cubicBezTo>
                <a:cubicBezTo>
                  <a:pt x="320361" y="340744"/>
                  <a:pt x="155891" y="343002"/>
                  <a:pt x="0" y="353943"/>
                </a:cubicBezTo>
                <a:cubicBezTo>
                  <a:pt x="-853" y="178380"/>
                  <a:pt x="-157" y="97808"/>
                  <a:pt x="0" y="0"/>
                </a:cubicBezTo>
                <a:close/>
              </a:path>
            </a:pathLst>
          </a:custGeom>
          <a:noFill/>
          <a:ln>
            <a:solidFill>
              <a:srgbClr val="272557"/>
            </a:solidFill>
            <a:extLst>
              <a:ext uri="{C807C97D-BFC1-408E-A445-0C87EB9F89A2}">
                <ask:lineSketchStyleProps xmlns:ask="http://schemas.microsoft.com/office/drawing/2018/sketchyshapes" sd="32755251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00">
                <a:solidFill>
                  <a:srgbClr val="272557"/>
                </a:solidFill>
                <a:latin typeface="Gibson"/>
              </a:rPr>
              <a:t>Charlie</a:t>
            </a:r>
          </a:p>
        </p:txBody>
      </p:sp>
      <p:pic>
        <p:nvPicPr>
          <p:cNvPr id="7" name="Picture 6" descr="A cartoon dog running on a black background&#10;&#10;Description automatically generated">
            <a:extLst>
              <a:ext uri="{FF2B5EF4-FFF2-40B4-BE49-F238E27FC236}">
                <a16:creationId xmlns:a16="http://schemas.microsoft.com/office/drawing/2014/main" id="{F63592C1-9CDC-9F4D-4C68-D6C086350A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0" t="35331" r="30174" b="28043"/>
          <a:stretch/>
        </p:blipFill>
        <p:spPr>
          <a:xfrm>
            <a:off x="111195" y="4905329"/>
            <a:ext cx="1942728" cy="1787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50791E-3A93-7BE9-63AB-F54AD34F9238}"/>
              </a:ext>
            </a:extLst>
          </p:cNvPr>
          <p:cNvSpPr txBox="1"/>
          <p:nvPr/>
        </p:nvSpPr>
        <p:spPr>
          <a:xfrm>
            <a:off x="219043" y="5102101"/>
            <a:ext cx="631007" cy="369332"/>
          </a:xfrm>
          <a:custGeom>
            <a:avLst/>
            <a:gdLst>
              <a:gd name="connsiteX0" fmla="*/ 0 w 631007"/>
              <a:gd name="connsiteY0" fmla="*/ 0 h 369332"/>
              <a:gd name="connsiteX1" fmla="*/ 631007 w 631007"/>
              <a:gd name="connsiteY1" fmla="*/ 0 h 369332"/>
              <a:gd name="connsiteX2" fmla="*/ 631007 w 631007"/>
              <a:gd name="connsiteY2" fmla="*/ 369332 h 369332"/>
              <a:gd name="connsiteX3" fmla="*/ 0 w 631007"/>
              <a:gd name="connsiteY3" fmla="*/ 369332 h 369332"/>
              <a:gd name="connsiteX4" fmla="*/ 0 w 631007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07" h="369332" extrusionOk="0">
                <a:moveTo>
                  <a:pt x="0" y="0"/>
                </a:moveTo>
                <a:cubicBezTo>
                  <a:pt x="259218" y="2924"/>
                  <a:pt x="457539" y="30169"/>
                  <a:pt x="631007" y="0"/>
                </a:cubicBezTo>
                <a:cubicBezTo>
                  <a:pt x="617980" y="172134"/>
                  <a:pt x="632187" y="292802"/>
                  <a:pt x="631007" y="369332"/>
                </a:cubicBezTo>
                <a:cubicBezTo>
                  <a:pt x="379065" y="338192"/>
                  <a:pt x="261836" y="352001"/>
                  <a:pt x="0" y="369332"/>
                </a:cubicBezTo>
                <a:cubicBezTo>
                  <a:pt x="-16529" y="207756"/>
                  <a:pt x="-17525" y="132043"/>
                  <a:pt x="0" y="0"/>
                </a:cubicBezTo>
                <a:close/>
              </a:path>
            </a:pathLst>
          </a:custGeom>
          <a:noFill/>
          <a:ln>
            <a:solidFill>
              <a:srgbClr val="E94A2A"/>
            </a:solidFill>
            <a:extLst>
              <a:ext uri="{C807C97D-BFC1-408E-A445-0C87EB9F89A2}">
                <ask:lineSketchStyleProps xmlns:ask="http://schemas.microsoft.com/office/drawing/2018/sketchyshapes" sd="32755251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Gibson"/>
              </a:rPr>
              <a:t>Bob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C16CC-8768-F99D-DCB1-6AEBC23AA365}"/>
              </a:ext>
            </a:extLst>
          </p:cNvPr>
          <p:cNvSpPr txBox="1"/>
          <p:nvPr/>
        </p:nvSpPr>
        <p:spPr>
          <a:xfrm>
            <a:off x="177042" y="3065960"/>
            <a:ext cx="719847" cy="369332"/>
          </a:xfrm>
          <a:custGeom>
            <a:avLst/>
            <a:gdLst>
              <a:gd name="connsiteX0" fmla="*/ 0 w 719847"/>
              <a:gd name="connsiteY0" fmla="*/ 0 h 369332"/>
              <a:gd name="connsiteX1" fmla="*/ 359924 w 719847"/>
              <a:gd name="connsiteY1" fmla="*/ 0 h 369332"/>
              <a:gd name="connsiteX2" fmla="*/ 719847 w 719847"/>
              <a:gd name="connsiteY2" fmla="*/ 0 h 369332"/>
              <a:gd name="connsiteX3" fmla="*/ 719847 w 719847"/>
              <a:gd name="connsiteY3" fmla="*/ 369332 h 369332"/>
              <a:gd name="connsiteX4" fmla="*/ 345527 w 719847"/>
              <a:gd name="connsiteY4" fmla="*/ 369332 h 369332"/>
              <a:gd name="connsiteX5" fmla="*/ 0 w 719847"/>
              <a:gd name="connsiteY5" fmla="*/ 369332 h 369332"/>
              <a:gd name="connsiteX6" fmla="*/ 0 w 719847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847" h="369332" extrusionOk="0">
                <a:moveTo>
                  <a:pt x="0" y="0"/>
                </a:moveTo>
                <a:cubicBezTo>
                  <a:pt x="102775" y="17247"/>
                  <a:pt x="210146" y="14432"/>
                  <a:pt x="359924" y="0"/>
                </a:cubicBezTo>
                <a:cubicBezTo>
                  <a:pt x="509702" y="-14432"/>
                  <a:pt x="629106" y="10606"/>
                  <a:pt x="719847" y="0"/>
                </a:cubicBezTo>
                <a:cubicBezTo>
                  <a:pt x="705350" y="80144"/>
                  <a:pt x="723764" y="241963"/>
                  <a:pt x="719847" y="369332"/>
                </a:cubicBezTo>
                <a:cubicBezTo>
                  <a:pt x="545982" y="382482"/>
                  <a:pt x="439663" y="374673"/>
                  <a:pt x="345527" y="369332"/>
                </a:cubicBezTo>
                <a:cubicBezTo>
                  <a:pt x="251391" y="363991"/>
                  <a:pt x="148414" y="371360"/>
                  <a:pt x="0" y="369332"/>
                </a:cubicBezTo>
                <a:cubicBezTo>
                  <a:pt x="-13677" y="269389"/>
                  <a:pt x="-12933" y="96484"/>
                  <a:pt x="0" y="0"/>
                </a:cubicBezTo>
                <a:close/>
              </a:path>
            </a:pathLst>
          </a:custGeom>
          <a:noFill/>
          <a:ln>
            <a:solidFill>
              <a:srgbClr val="E94A2A"/>
            </a:solidFill>
            <a:extLst>
              <a:ext uri="{C807C97D-BFC1-408E-A445-0C87EB9F89A2}">
                <ask:lineSketchStyleProps xmlns:ask="http://schemas.microsoft.com/office/drawing/2018/sketchyshapes" sd="32755251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E94A2A"/>
                </a:solidFill>
                <a:latin typeface="Gibson"/>
              </a:rPr>
              <a:t>Tails</a:t>
            </a:r>
          </a:p>
        </p:txBody>
      </p:sp>
      <p:pic>
        <p:nvPicPr>
          <p:cNvPr id="13" name="Picture 12" descr="A cartoon squirrel holding a bow and arrow&#10;&#10;Description automatically generated">
            <a:extLst>
              <a:ext uri="{FF2B5EF4-FFF2-40B4-BE49-F238E27FC236}">
                <a16:creationId xmlns:a16="http://schemas.microsoft.com/office/drawing/2014/main" id="{C4A8585D-A3E4-CE81-D329-E593173196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00" t="36895" r="23833" b="23028"/>
          <a:stretch/>
        </p:blipFill>
        <p:spPr>
          <a:xfrm>
            <a:off x="-329158" y="2946513"/>
            <a:ext cx="2443120" cy="18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41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8DA7E81-17CC-4428-921A-10E6EBCBFAB5}"/>
              </a:ext>
            </a:extLst>
          </p:cNvPr>
          <p:cNvSpPr txBox="1"/>
          <p:nvPr/>
        </p:nvSpPr>
        <p:spPr>
          <a:xfrm>
            <a:off x="439442" y="649203"/>
            <a:ext cx="7378992" cy="6718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SzPct val="150000"/>
              <a:defRPr/>
            </a:pPr>
            <a:r>
              <a:rPr lang="en-GB" altLang="en-US" sz="2800" b="1">
                <a:solidFill>
                  <a:srgbClr val="272557"/>
                </a:solidFill>
                <a:latin typeface="Gibson"/>
                <a:ea typeface="Gibson" pitchFamily="2" charset="77"/>
                <a:cs typeface="Calibri"/>
              </a:rPr>
              <a:t>Here's how it works: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C27F03-6D32-8E4C-AF17-E0BC8C8A6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31468">
            <a:off x="7042333" y="9564"/>
            <a:ext cx="2416054" cy="38215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A5BAA-5D5B-E53A-4736-E318B44E952A}"/>
              </a:ext>
            </a:extLst>
          </p:cNvPr>
          <p:cNvSpPr txBox="1"/>
          <p:nvPr/>
        </p:nvSpPr>
        <p:spPr>
          <a:xfrm>
            <a:off x="320400" y="4356508"/>
            <a:ext cx="6058606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GB" sz="2100">
                <a:solidFill>
                  <a:srgbClr val="272557"/>
                </a:solidFill>
                <a:latin typeface="Gibson"/>
                <a:cs typeface="Arial"/>
              </a:rPr>
              <a:t>Remember, you can </a:t>
            </a:r>
            <a:r>
              <a:rPr lang="en-GB" sz="2100">
                <a:solidFill>
                  <a:srgbClr val="EB3488"/>
                </a:solidFill>
                <a:latin typeface="Gibson"/>
                <a:cs typeface="Arial"/>
              </a:rPr>
              <a:t>read ANYTHING</a:t>
            </a:r>
            <a:r>
              <a:rPr lang="en-GB" sz="2100">
                <a:solidFill>
                  <a:srgbClr val="19C9D7"/>
                </a:solidFill>
                <a:latin typeface="Gibson"/>
                <a:cs typeface="Arial"/>
              </a:rPr>
              <a:t> </a:t>
            </a:r>
            <a:r>
              <a:rPr lang="en-GB" sz="2100">
                <a:solidFill>
                  <a:srgbClr val="272557"/>
                </a:solidFill>
                <a:latin typeface="Gibson"/>
                <a:cs typeface="Arial"/>
              </a:rPr>
              <a:t>you like. It could be a book, comic or magazine, eBook or audiobook – they all count!</a:t>
            </a:r>
            <a:r>
              <a:rPr lang="en-US" sz="2100">
                <a:latin typeface="Gibson"/>
                <a:cs typeface="Arial"/>
              </a:rPr>
              <a:t>​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D5D0B-BCEB-F10B-6C00-9FB9EB92B44B}"/>
              </a:ext>
            </a:extLst>
          </p:cNvPr>
          <p:cNvSpPr txBox="1"/>
          <p:nvPr/>
        </p:nvSpPr>
        <p:spPr>
          <a:xfrm>
            <a:off x="305315" y="1702655"/>
            <a:ext cx="7501200" cy="23544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,monospace"/>
              <a:buChar char="o"/>
            </a:pPr>
            <a:r>
              <a:rPr lang="en-GB" sz="2100" dirty="0">
                <a:solidFill>
                  <a:srgbClr val="272557"/>
                </a:solidFill>
                <a:latin typeface="Gibson"/>
                <a:cs typeface="Arial"/>
              </a:rPr>
              <a:t>Go to your library this summer to sign up and get your </a:t>
            </a:r>
            <a:r>
              <a:rPr lang="en-GB" sz="2100" dirty="0">
                <a:solidFill>
                  <a:srgbClr val="19C9D7"/>
                </a:solidFill>
                <a:latin typeface="Gibson"/>
                <a:cs typeface="Arial"/>
              </a:rPr>
              <a:t>Marvellous Makers collector’s foldout poster!</a:t>
            </a:r>
            <a:r>
              <a:rPr lang="en-GB" sz="2100" dirty="0">
                <a:latin typeface="Gibson"/>
                <a:cs typeface="Arial"/>
              </a:rPr>
              <a:t>​</a:t>
            </a:r>
          </a:p>
          <a:p>
            <a:pPr marL="342900" indent="-342900">
              <a:buFont typeface="Courier New,monospace"/>
              <a:buChar char="o"/>
            </a:pPr>
            <a:endParaRPr lang="en-GB" sz="2100" dirty="0">
              <a:solidFill>
                <a:srgbClr val="000000"/>
              </a:solidFill>
              <a:latin typeface="Gibson"/>
              <a:cs typeface="Arial"/>
            </a:endParaRPr>
          </a:p>
          <a:p>
            <a:pPr marL="342900" indent="-342900">
              <a:buFont typeface="Courier New,monospace"/>
              <a:buChar char="o"/>
            </a:pPr>
            <a:r>
              <a:rPr lang="en-GB" sz="2100" dirty="0">
                <a:solidFill>
                  <a:srgbClr val="272557"/>
                </a:solidFill>
                <a:latin typeface="Gibson"/>
                <a:cs typeface="Arial"/>
              </a:rPr>
              <a:t>Read books and </a:t>
            </a:r>
            <a:r>
              <a:rPr lang="en-GB" sz="2100" dirty="0">
                <a:solidFill>
                  <a:srgbClr val="EB3488"/>
                </a:solidFill>
                <a:latin typeface="Gibson"/>
                <a:cs typeface="Arial"/>
              </a:rPr>
              <a:t>collect stickers</a:t>
            </a:r>
            <a:r>
              <a:rPr lang="en-GB" sz="2100" dirty="0">
                <a:solidFill>
                  <a:srgbClr val="19C9D7"/>
                </a:solidFill>
                <a:latin typeface="Gibson"/>
                <a:cs typeface="Arial"/>
              </a:rPr>
              <a:t> </a:t>
            </a:r>
            <a:r>
              <a:rPr lang="en-GB" sz="2100" dirty="0">
                <a:solidFill>
                  <a:srgbClr val="272557"/>
                </a:solidFill>
                <a:latin typeface="Gibson"/>
                <a:cs typeface="Arial"/>
              </a:rPr>
              <a:t>and other rewards for your reading (watch out for the smelly stickers…)</a:t>
            </a:r>
            <a:r>
              <a:rPr lang="en-GB" sz="2100" dirty="0">
                <a:latin typeface="Gibson"/>
                <a:cs typeface="Arial"/>
              </a:rPr>
              <a:t>​</a:t>
            </a:r>
          </a:p>
          <a:p>
            <a:endParaRPr lang="en-GB" sz="2100" dirty="0">
              <a:solidFill>
                <a:srgbClr val="000000"/>
              </a:solidFill>
              <a:latin typeface="Gibson"/>
              <a:cs typeface="Arial"/>
            </a:endParaRPr>
          </a:p>
          <a:p>
            <a:pPr marL="342900" indent="-342900">
              <a:buFont typeface="Courier New,monospace"/>
              <a:buChar char="o"/>
            </a:pPr>
            <a:r>
              <a:rPr lang="en-GB" sz="2100" dirty="0">
                <a:solidFill>
                  <a:srgbClr val="272557"/>
                </a:solidFill>
                <a:latin typeface="Gibson"/>
                <a:cs typeface="Arial"/>
              </a:rPr>
              <a:t>Add the stickers to your poster to complete the Challenge</a:t>
            </a:r>
          </a:p>
        </p:txBody>
      </p:sp>
      <p:pic>
        <p:nvPicPr>
          <p:cNvPr id="10" name="Picture 9" descr="An orange arrow pointing up&#10;&#10;Description automatically generated">
            <a:extLst>
              <a:ext uri="{FF2B5EF4-FFF2-40B4-BE49-F238E27FC236}">
                <a16:creationId xmlns:a16="http://schemas.microsoft.com/office/drawing/2014/main" id="{D8D8B739-1DD4-6B87-4B92-14AE08B3A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80000">
            <a:off x="6429511" y="1899209"/>
            <a:ext cx="675504" cy="602584"/>
          </a:xfrm>
          <a:prstGeom prst="rect">
            <a:avLst/>
          </a:prstGeom>
        </p:spPr>
      </p:pic>
      <p:pic>
        <p:nvPicPr>
          <p:cNvPr id="14" name="Picture 13" descr="A blue headphones with a diamond on it&#10;&#10;Description automatically generated">
            <a:extLst>
              <a:ext uri="{FF2B5EF4-FFF2-40B4-BE49-F238E27FC236}">
                <a16:creationId xmlns:a16="http://schemas.microsoft.com/office/drawing/2014/main" id="{3483BCE8-97B7-3639-7715-7B34C4BBA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0000">
            <a:off x="1470166" y="5530678"/>
            <a:ext cx="777665" cy="777665"/>
          </a:xfrm>
          <a:prstGeom prst="rect">
            <a:avLst/>
          </a:prstGeom>
        </p:spPr>
      </p:pic>
      <p:pic>
        <p:nvPicPr>
          <p:cNvPr id="12" name="Picture 11" descr="A close-up of a book&#10;&#10;Description automatically generated">
            <a:extLst>
              <a:ext uri="{FF2B5EF4-FFF2-40B4-BE49-F238E27FC236}">
                <a16:creationId xmlns:a16="http://schemas.microsoft.com/office/drawing/2014/main" id="{8E86A567-8FBE-5954-A587-76E774C50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0000">
            <a:off x="7080727" y="3238434"/>
            <a:ext cx="4136768" cy="28633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016D7-A340-1B60-1D99-CDF8ACA158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427" y="5692731"/>
            <a:ext cx="1095088" cy="651437"/>
          </a:xfrm>
          <a:prstGeom prst="rect">
            <a:avLst/>
          </a:prstGeom>
        </p:spPr>
      </p:pic>
      <p:pic>
        <p:nvPicPr>
          <p:cNvPr id="7" name="Picture 6" descr="A group of door swingers with cartoon characters&#10;&#10;Description automatically generated">
            <a:extLst>
              <a:ext uri="{FF2B5EF4-FFF2-40B4-BE49-F238E27FC236}">
                <a16:creationId xmlns:a16="http://schemas.microsoft.com/office/drawing/2014/main" id="{18CBB649-006E-260C-7D7F-5A1D39A60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278" y="282167"/>
            <a:ext cx="1921187" cy="31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6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EFDEF2-CF85-4ED7-91DA-D21A1E660ABB}"/>
              </a:ext>
            </a:extLst>
          </p:cNvPr>
          <p:cNvSpPr txBox="1"/>
          <p:nvPr/>
        </p:nvSpPr>
        <p:spPr>
          <a:xfrm>
            <a:off x="1353445" y="2629799"/>
            <a:ext cx="4924799" cy="30623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GB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72557"/>
                </a:solidFill>
                <a:effectLst/>
                <a:uLnTx/>
                <a:uFillTx/>
                <a:latin typeface="Gibson"/>
                <a:ea typeface="Gibson" pitchFamily="2" charset="77"/>
              </a:rPr>
              <a:t>Complete the Challenge and</a:t>
            </a:r>
            <a:r>
              <a:rPr lang="en-GB" altLang="en-US" sz="3500" dirty="0">
                <a:solidFill>
                  <a:srgbClr val="272557"/>
                </a:solidFill>
                <a:latin typeface="Gibson"/>
                <a:ea typeface="Gibson" pitchFamily="2" charset="77"/>
              </a:rPr>
              <a:t> </a:t>
            </a:r>
            <a:r>
              <a:rPr kumimoji="0" lang="en-GB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72557"/>
                </a:solidFill>
                <a:effectLst/>
                <a:uLnTx/>
                <a:uFillTx/>
                <a:latin typeface="Gibson"/>
                <a:ea typeface="Gibson" pitchFamily="2" charset="77"/>
              </a:rPr>
              <a:t>earn </a:t>
            </a:r>
            <a:r>
              <a:rPr lang="en-GB" altLang="en-US" sz="3500" dirty="0">
                <a:solidFill>
                  <a:srgbClr val="272557"/>
                </a:solidFill>
                <a:latin typeface="Gibson"/>
                <a:ea typeface="Gibson" pitchFamily="2" charset="77"/>
              </a:rPr>
              <a:t>your </a:t>
            </a:r>
          </a:p>
          <a:p>
            <a:pPr algn="ctr">
              <a:defRPr/>
            </a:pPr>
            <a:r>
              <a:rPr kumimoji="0" lang="en-GB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9C9D7"/>
                </a:solidFill>
                <a:effectLst/>
                <a:uLnTx/>
                <a:uFillTx/>
                <a:latin typeface="Gibson"/>
                <a:ea typeface="Gibson" pitchFamily="2" charset="77"/>
              </a:rPr>
              <a:t>certificate of achievement a</a:t>
            </a:r>
            <a:r>
              <a:rPr lang="en-GB" sz="3500" dirty="0" err="1">
                <a:solidFill>
                  <a:srgbClr val="19C9D7"/>
                </a:solidFill>
                <a:latin typeface="Gibson"/>
                <a:ea typeface="Calibri" panose="020F0502020204030204"/>
                <a:cs typeface="Calibri" panose="020F0502020204030204"/>
              </a:rPr>
              <a:t>nd</a:t>
            </a:r>
            <a:r>
              <a:rPr lang="en-GB" sz="3500" dirty="0">
                <a:solidFill>
                  <a:srgbClr val="19C9D7"/>
                </a:solidFill>
                <a:latin typeface="Gibson"/>
                <a:ea typeface="Calibri" panose="020F0502020204030204"/>
                <a:cs typeface="Calibri" panose="020F0502020204030204"/>
              </a:rPr>
              <a:t> medal!</a:t>
            </a:r>
          </a:p>
          <a:p>
            <a:pPr algn="ctr">
              <a:defRPr/>
            </a:pPr>
            <a:endParaRPr lang="en-US" sz="3500" dirty="0"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A9BF086-DCCD-59F2-59E7-461C11AC9E31}"/>
                  </a:ext>
                </a:extLst>
              </p14:cNvPr>
              <p14:cNvContentPartPr/>
              <p14:nvPr/>
            </p14:nvContentPartPr>
            <p14:xfrm>
              <a:off x="13011844" y="732928"/>
              <a:ext cx="9525" cy="95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A9BF086-DCCD-59F2-59E7-461C11AC9E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53094" y="637678"/>
                <a:ext cx="323850" cy="19812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 descr="A pink star on a black background&#10;&#10;Description automatically generated">
            <a:extLst>
              <a:ext uri="{FF2B5EF4-FFF2-40B4-BE49-F238E27FC236}">
                <a16:creationId xmlns:a16="http://schemas.microsoft.com/office/drawing/2014/main" id="{F8F1E1FD-AEB3-6109-E4D5-08D400E9A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20000">
            <a:off x="4181873" y="1094735"/>
            <a:ext cx="1526093" cy="14028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455527F-BAA9-93F2-59AA-A92BC5E498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7237279" y="1160166"/>
            <a:ext cx="3740636" cy="5285886"/>
          </a:xfrm>
          <a:prstGeom prst="rect">
            <a:avLst/>
          </a:prstGeom>
        </p:spPr>
      </p:pic>
      <p:pic>
        <p:nvPicPr>
          <p:cNvPr id="19" name="Picture 18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81C51F2E-F063-AC04-0A1F-709320972A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0000">
            <a:off x="5715508" y="919235"/>
            <a:ext cx="479257" cy="796800"/>
          </a:xfrm>
          <a:prstGeom prst="rect">
            <a:avLst/>
          </a:prstGeom>
        </p:spPr>
      </p:pic>
      <p:pic>
        <p:nvPicPr>
          <p:cNvPr id="8" name="Picture 7" descr="A wooden circle with text on it&#10;&#10;Description automatically generated">
            <a:extLst>
              <a:ext uri="{FF2B5EF4-FFF2-40B4-BE49-F238E27FC236}">
                <a16:creationId xmlns:a16="http://schemas.microsoft.com/office/drawing/2014/main" id="{5902AF5A-D671-3329-DF45-EC414E8464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94" y="1847754"/>
            <a:ext cx="1674684" cy="15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9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3E2A-24F9-48F6-9E1B-D0D06606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200" y="1662260"/>
            <a:ext cx="8001600" cy="611563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EB3488"/>
                </a:solidFill>
                <a:latin typeface="Gibson"/>
                <a:ea typeface="Gibson" pitchFamily="2" charset="77"/>
                <a:cs typeface="Calibri"/>
              </a:rPr>
              <a:t>Take part this summer!</a:t>
            </a:r>
          </a:p>
          <a:p>
            <a:pPr algn="ctr"/>
            <a:endParaRPr lang="en-US" sz="3200" b="1" dirty="0">
              <a:solidFill>
                <a:srgbClr val="ED9B28"/>
              </a:solidFill>
              <a:cs typeface="Calibri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1A5F2-1222-2534-BB0A-94EB8005C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994" y="5069400"/>
            <a:ext cx="2160000" cy="1294675"/>
          </a:xfrm>
          <a:prstGeom prst="rect">
            <a:avLst/>
          </a:prstGeom>
        </p:spPr>
      </p:pic>
      <p:pic>
        <p:nvPicPr>
          <p:cNvPr id="17" name="Picture 16" descr="A blue and white open book&#10;&#10;Description automatically generated">
            <a:extLst>
              <a:ext uri="{FF2B5EF4-FFF2-40B4-BE49-F238E27FC236}">
                <a16:creationId xmlns:a16="http://schemas.microsoft.com/office/drawing/2014/main" id="{F57CDFCA-6713-DACC-FBA7-292330D3F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00" y="964333"/>
            <a:ext cx="2340000" cy="139585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2A90E0-E205-E554-C4AB-4D9E12BFDD0E}"/>
              </a:ext>
            </a:extLst>
          </p:cNvPr>
          <p:cNvSpPr txBox="1">
            <a:spLocks/>
          </p:cNvSpPr>
          <p:nvPr/>
        </p:nvSpPr>
        <p:spPr>
          <a:xfrm>
            <a:off x="2357440" y="2501400"/>
            <a:ext cx="6992939" cy="3002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36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Join in at any Nottinghamshire Inspire library.</a:t>
            </a: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endParaRPr lang="en-GB" altLang="en-US" sz="2000" dirty="0">
              <a:latin typeface="Raleway" panose="020B0503030101060003" pitchFamily="34" charset="0"/>
              <a:ea typeface="Tw Cen MT" panose="020B0602020104020603" pitchFamily="34" charset="0"/>
              <a:cs typeface="Tw Cen MT" panose="020B0602020104020603" pitchFamily="34" charset="0"/>
              <a:sym typeface="Tw Cen MT" panose="020B0602020104020603" pitchFamily="34" charset="0"/>
            </a:endParaRP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36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It’s FREE!</a:t>
            </a: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endParaRPr lang="en-GB" altLang="en-US" sz="2000" dirty="0">
              <a:latin typeface="Raleway" panose="020B0503030101060003" pitchFamily="34" charset="0"/>
              <a:ea typeface="Tw Cen MT" panose="020B0602020104020603" pitchFamily="34" charset="0"/>
              <a:cs typeface="Tw Cen MT" panose="020B0602020104020603" pitchFamily="34" charset="0"/>
              <a:sym typeface="Tw Cen MT" panose="020B0602020104020603" pitchFamily="34" charset="0"/>
            </a:endParaRP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36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Marvellous Makers  starts on </a:t>
            </a: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3600" b="1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Saturday 6 July</a:t>
            </a:r>
            <a:endParaRPr lang="en-GB" altLang="en-US" sz="3600" b="1" dirty="0">
              <a:latin typeface="Raleway" panose="020B0503030101060003" pitchFamily="34" charset="0"/>
              <a:ea typeface="Tw Cen MT" panose="020B0602020104020603" pitchFamily="34" charset="0"/>
              <a:cs typeface="Tw Cen MT" panose="020B0602020104020603" pitchFamily="34" charset="0"/>
              <a:sym typeface="Tw Cen MT" panose="020B0602020104020603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6B8CA-63BB-9C0C-62B3-D1BBB8238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994" y="4209125"/>
            <a:ext cx="2160000" cy="129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F7E6B-509D-901E-94A2-522A522B8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994" y="3344587"/>
            <a:ext cx="2160000" cy="1294675"/>
          </a:xfrm>
          <a:prstGeom prst="rect">
            <a:avLst/>
          </a:prstGeom>
        </p:spPr>
      </p:pic>
      <p:pic>
        <p:nvPicPr>
          <p:cNvPr id="7" name="Picture 6" descr="A cartoon dog running on a black background&#10;&#10;Description automatically generated">
            <a:extLst>
              <a:ext uri="{FF2B5EF4-FFF2-40B4-BE49-F238E27FC236}">
                <a16:creationId xmlns:a16="http://schemas.microsoft.com/office/drawing/2014/main" id="{6301750B-EACE-7F44-2875-E6BB64C854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0" t="35331" r="30174" b="28043"/>
          <a:stretch/>
        </p:blipFill>
        <p:spPr>
          <a:xfrm>
            <a:off x="111195" y="4905329"/>
            <a:ext cx="1942728" cy="1787697"/>
          </a:xfrm>
          <a:prstGeom prst="rect">
            <a:avLst/>
          </a:prstGeom>
        </p:spPr>
      </p:pic>
      <p:pic>
        <p:nvPicPr>
          <p:cNvPr id="8" name="Picture 7" descr="A cartoon squirrel holding a bow and arrow&#10;&#10;Description automatically generated">
            <a:extLst>
              <a:ext uri="{FF2B5EF4-FFF2-40B4-BE49-F238E27FC236}">
                <a16:creationId xmlns:a16="http://schemas.microsoft.com/office/drawing/2014/main" id="{4810587E-1792-3B39-CC44-49A9BE60E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00" t="36895" r="23833" b="23028"/>
          <a:stretch/>
        </p:blipFill>
        <p:spPr>
          <a:xfrm>
            <a:off x="9748880" y="1864354"/>
            <a:ext cx="2443120" cy="18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5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6B94-CF21-45AC-9ADF-B8A41803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55" y="837592"/>
            <a:ext cx="3482087" cy="664104"/>
          </a:xfrm>
        </p:spPr>
        <p:txBody>
          <a:bodyPr>
            <a:normAutofit/>
          </a:bodyPr>
          <a:lstStyle/>
          <a:p>
            <a:pPr algn="ctr"/>
            <a:r>
              <a:rPr lang="en-GB" sz="3600">
                <a:solidFill>
                  <a:srgbClr val="272557"/>
                </a:solidFill>
                <a:latin typeface="Gibson"/>
                <a:ea typeface="Gibson" pitchFamily="2" charset="77"/>
              </a:rPr>
              <a:t>Take part online!</a:t>
            </a:r>
            <a:endParaRPr lang="en-GB" sz="3600">
              <a:solidFill>
                <a:srgbClr val="272557"/>
              </a:solidFill>
              <a:latin typeface="Gibson"/>
              <a:ea typeface="Gibson" pitchFamily="2" charset="77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C1E1A-6BD2-409A-B1AB-0C99C725E504}"/>
              </a:ext>
            </a:extLst>
          </p:cNvPr>
          <p:cNvSpPr txBox="1"/>
          <p:nvPr/>
        </p:nvSpPr>
        <p:spPr>
          <a:xfrm>
            <a:off x="366000" y="1609588"/>
            <a:ext cx="72080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B3488"/>
                </a:solidFill>
                <a:latin typeface="Gibson"/>
                <a:ea typeface="Gibson" pitchFamily="2" charset="77"/>
              </a:rPr>
              <a:t>summerreadingchallenge.org.uk</a:t>
            </a:r>
            <a:endParaRPr lang="en-US" sz="3600">
              <a:solidFill>
                <a:srgbClr val="EB3488"/>
              </a:solidFill>
              <a:latin typeface="Gibson"/>
              <a:ea typeface="Gibson" pitchFamily="2" charset="77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6138D-3F36-4067-A3A4-B52FE3AC025D}"/>
              </a:ext>
            </a:extLst>
          </p:cNvPr>
          <p:cNvSpPr txBox="1"/>
          <p:nvPr/>
        </p:nvSpPr>
        <p:spPr>
          <a:xfrm>
            <a:off x="5713263" y="3263821"/>
            <a:ext cx="74131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009F3C"/>
                </a:solidFill>
                <a:latin typeface="Gibson"/>
                <a:ea typeface="Gibson" pitchFamily="2" charset="77"/>
              </a:rPr>
              <a:t>Rate</a:t>
            </a:r>
            <a:r>
              <a:rPr lang="en-US" sz="2200">
                <a:solidFill>
                  <a:srgbClr val="7B9F15"/>
                </a:solidFill>
                <a:latin typeface="Gibson"/>
                <a:ea typeface="Gibson" pitchFamily="2" charset="77"/>
              </a:rPr>
              <a:t> </a:t>
            </a:r>
            <a:r>
              <a:rPr lang="en-US" sz="2200">
                <a:solidFill>
                  <a:srgbClr val="272557"/>
                </a:solidFill>
                <a:latin typeface="Gibson"/>
                <a:ea typeface="Gibson" pitchFamily="2" charset="77"/>
              </a:rPr>
              <a:t>and </a:t>
            </a:r>
            <a:r>
              <a:rPr lang="en-US" sz="2200">
                <a:solidFill>
                  <a:srgbClr val="009F3C"/>
                </a:solidFill>
                <a:latin typeface="Gibson"/>
                <a:ea typeface="Gibson" pitchFamily="2" charset="77"/>
              </a:rPr>
              <a:t>review </a:t>
            </a:r>
            <a:r>
              <a:rPr lang="en-US" sz="2200">
                <a:solidFill>
                  <a:srgbClr val="272557"/>
                </a:solidFill>
                <a:latin typeface="Gibson"/>
                <a:ea typeface="Gibson" pitchFamily="2" charset="77"/>
              </a:rPr>
              <a:t>your books to unlock badges</a:t>
            </a:r>
            <a:endParaRPr lang="en-US" sz="2200">
              <a:solidFill>
                <a:srgbClr val="272557"/>
              </a:solidFill>
              <a:latin typeface="Gibson"/>
              <a:ea typeface="Gibson" pitchFamily="2" charset="77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56CB7-8C98-436B-BD12-27A395FE2B52}"/>
              </a:ext>
            </a:extLst>
          </p:cNvPr>
          <p:cNvSpPr txBox="1"/>
          <p:nvPr/>
        </p:nvSpPr>
        <p:spPr>
          <a:xfrm>
            <a:off x="5713263" y="3913501"/>
            <a:ext cx="74131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2557"/>
                </a:solidFill>
                <a:latin typeface="Gibson"/>
                <a:ea typeface="Gibson" pitchFamily="2" charset="77"/>
              </a:rPr>
              <a:t>Play</a:t>
            </a:r>
            <a:r>
              <a:rPr lang="en-US" sz="2200">
                <a:latin typeface="Gibson"/>
                <a:ea typeface="Gibson" pitchFamily="2" charset="77"/>
              </a:rPr>
              <a:t> </a:t>
            </a:r>
            <a:r>
              <a:rPr lang="en-US" sz="2200">
                <a:solidFill>
                  <a:srgbClr val="009F3C"/>
                </a:solidFill>
                <a:latin typeface="Gibson"/>
                <a:ea typeface="Gibson" pitchFamily="2" charset="77"/>
              </a:rPr>
              <a:t>games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latin typeface="Gibson"/>
                <a:ea typeface="Gibson" pitchFamily="2" charset="77"/>
              </a:rPr>
              <a:t> </a:t>
            </a:r>
            <a:r>
              <a:rPr lang="en-US" sz="2200">
                <a:solidFill>
                  <a:srgbClr val="272557"/>
                </a:solidFill>
                <a:latin typeface="Gibson"/>
                <a:ea typeface="Gibson" pitchFamily="2" charset="77"/>
              </a:rPr>
              <a:t>and enter </a:t>
            </a:r>
            <a:r>
              <a:rPr lang="en-US" sz="2200">
                <a:solidFill>
                  <a:srgbClr val="009F3C"/>
                </a:solidFill>
                <a:latin typeface="Gibson"/>
                <a:ea typeface="Gibson" pitchFamily="2" charset="77"/>
              </a:rPr>
              <a:t>competitions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41B28-7942-41A6-82AF-EF9B0A918BF8}"/>
              </a:ext>
            </a:extLst>
          </p:cNvPr>
          <p:cNvSpPr txBox="1"/>
          <p:nvPr/>
        </p:nvSpPr>
        <p:spPr>
          <a:xfrm>
            <a:off x="5711845" y="4564881"/>
            <a:ext cx="504685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2557"/>
                </a:solidFill>
                <a:latin typeface="Gibson"/>
                <a:ea typeface="Gibson" pitchFamily="2" charset="77"/>
              </a:rPr>
              <a:t>Use the</a:t>
            </a:r>
            <a:r>
              <a:rPr lang="en-US" sz="2200">
                <a:solidFill>
                  <a:srgbClr val="ED9B28"/>
                </a:solidFill>
                <a:latin typeface="Gibson"/>
                <a:ea typeface="Gibson" pitchFamily="2" charset="77"/>
              </a:rPr>
              <a:t> </a:t>
            </a:r>
            <a:r>
              <a:rPr lang="en-US" sz="2200">
                <a:solidFill>
                  <a:srgbClr val="009F3C"/>
                </a:solidFill>
                <a:latin typeface="Gibson"/>
                <a:ea typeface="Gibson" pitchFamily="2" charset="77"/>
              </a:rPr>
              <a:t>Book Sorter </a:t>
            </a:r>
            <a:r>
              <a:rPr lang="en-US" sz="2200">
                <a:solidFill>
                  <a:srgbClr val="272557"/>
                </a:solidFill>
                <a:latin typeface="Gibson"/>
                <a:ea typeface="Gibson" pitchFamily="2" charset="77"/>
              </a:rPr>
              <a:t>to find books recommended by other children</a:t>
            </a:r>
            <a:endParaRPr lang="en-US" sz="2200">
              <a:solidFill>
                <a:srgbClr val="272557"/>
              </a:solidFill>
              <a:latin typeface="Gibson"/>
              <a:ea typeface="Gibson" pitchFamily="2" charset="77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94D46B-5B92-4BBC-AA61-5FB062E4417F}"/>
              </a:ext>
            </a:extLst>
          </p:cNvPr>
          <p:cNvSpPr txBox="1"/>
          <p:nvPr/>
        </p:nvSpPr>
        <p:spPr>
          <a:xfrm>
            <a:off x="5704374" y="2713203"/>
            <a:ext cx="74131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2557"/>
                </a:solidFill>
                <a:latin typeface="Gibson"/>
                <a:ea typeface="Gibson" pitchFamily="2" charset="77"/>
              </a:rPr>
              <a:t>Set your own</a:t>
            </a:r>
            <a:r>
              <a:rPr lang="en-US" sz="2200">
                <a:solidFill>
                  <a:srgbClr val="7B9F15"/>
                </a:solidFill>
                <a:latin typeface="Gibson"/>
                <a:ea typeface="Gibson" pitchFamily="2" charset="77"/>
              </a:rPr>
              <a:t> </a:t>
            </a:r>
            <a:r>
              <a:rPr lang="en-US" sz="2200">
                <a:solidFill>
                  <a:srgbClr val="009F3C"/>
                </a:solidFill>
                <a:latin typeface="Gibson"/>
                <a:ea typeface="Gibson" pitchFamily="2" charset="77"/>
              </a:rPr>
              <a:t>summer reading goal</a:t>
            </a:r>
            <a:endParaRPr lang="en-US" sz="2200">
              <a:solidFill>
                <a:srgbClr val="009F3C"/>
              </a:solidFill>
              <a:latin typeface="Gibson"/>
              <a:ea typeface="Gibson" pitchFamily="2" charset="77"/>
              <a:cs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83A1B01-47C3-2C34-C992-E6911E3B45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2"/>
          <a:stretch/>
        </p:blipFill>
        <p:spPr>
          <a:xfrm>
            <a:off x="1106902" y="2483492"/>
            <a:ext cx="3713692" cy="3289199"/>
          </a:xfrm>
          <a:prstGeom prst="rect">
            <a:avLst/>
          </a:prstGeom>
        </p:spPr>
      </p:pic>
      <p:pic>
        <p:nvPicPr>
          <p:cNvPr id="14" name="Graphic 14">
            <a:extLst>
              <a:ext uri="{FF2B5EF4-FFF2-40B4-BE49-F238E27FC236}">
                <a16:creationId xmlns:a16="http://schemas.microsoft.com/office/drawing/2014/main" id="{3B307CB2-436A-DF6A-58A6-C9EDE4EEB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558" y="4566553"/>
            <a:ext cx="1778886" cy="17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2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2B80D-CE1F-4822-A94A-370C2B3511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93257" y="3085070"/>
            <a:ext cx="5064369" cy="1775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800" dirty="0">
                <a:solidFill>
                  <a:srgbClr val="65B046"/>
                </a:solidFill>
                <a:latin typeface="Gibson"/>
              </a:rPr>
              <a:t>See you at the library!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C8844-C95F-4E8F-47FF-5A8F491B3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854" y="4539736"/>
            <a:ext cx="2144995" cy="2075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63B2C-CC16-A021-D694-8EBA28F20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347" y="949067"/>
            <a:ext cx="1311764" cy="1718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C29E3-340E-0AA8-AC05-94D121B68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589" y="518983"/>
            <a:ext cx="1914037" cy="1478693"/>
          </a:xfrm>
          <a:prstGeom prst="rect">
            <a:avLst/>
          </a:prstGeom>
        </p:spPr>
      </p:pic>
      <p:pic>
        <p:nvPicPr>
          <p:cNvPr id="5" name="Picture 4" descr="A building with a book on top of it&#10;&#10;Description automatically generated">
            <a:extLst>
              <a:ext uri="{FF2B5EF4-FFF2-40B4-BE49-F238E27FC236}">
                <a16:creationId xmlns:a16="http://schemas.microsoft.com/office/drawing/2014/main" id="{A4052537-417A-13BE-25A6-7D99DA2BC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4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5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8329ebe-eddf-4a13-9155-b00765335f16">
      <UserInfo>
        <DisplayName>Emma Braithwaite</DisplayName>
        <AccountId>338</AccountId>
        <AccountType/>
      </UserInfo>
      <UserInfo>
        <DisplayName>Rose Attu</DisplayName>
        <AccountId>24</AccountId>
        <AccountType/>
      </UserInfo>
      <UserInfo>
        <DisplayName>Rosie Chalmers</DisplayName>
        <AccountId>2774</AccountId>
        <AccountType/>
      </UserInfo>
      <UserInfo>
        <DisplayName>Clare Williams</DisplayName>
        <AccountId>4087</AccountId>
        <AccountType/>
      </UserInfo>
      <UserInfo>
        <DisplayName>Olwen Lynch</DisplayName>
        <AccountId>2648</AccountId>
        <AccountType/>
      </UserInfo>
    </SharedWithUsers>
    <lcf76f155ced4ddcb4097134ff3c332f xmlns="d3493080-8355-45f9-82a1-ed57c908bae9">
      <Terms xmlns="http://schemas.microsoft.com/office/infopath/2007/PartnerControls"/>
    </lcf76f155ced4ddcb4097134ff3c332f>
    <TaxCatchAll xmlns="88329ebe-eddf-4a13-9155-b00765335f16" xsi:nil="true"/>
    <ExpiryDate xmlns="d3493080-8355-45f9-82a1-ed57c908bae9" xsi:nil="true"/>
    <MetaDescription xmlns="d3493080-8355-45f9-82a1-ed57c908ba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FBA1C603EEA499CBF596389E140D1" ma:contentTypeVersion="23" ma:contentTypeDescription="Create a new document." ma:contentTypeScope="" ma:versionID="531b46315493e47025f5e0a7f74a46a6">
  <xsd:schema xmlns:xsd="http://www.w3.org/2001/XMLSchema" xmlns:xs="http://www.w3.org/2001/XMLSchema" xmlns:p="http://schemas.microsoft.com/office/2006/metadata/properties" xmlns:ns2="88329ebe-eddf-4a13-9155-b00765335f16" xmlns:ns3="d3493080-8355-45f9-82a1-ed57c908bae9" targetNamespace="http://schemas.microsoft.com/office/2006/metadata/properties" ma:root="true" ma:fieldsID="a64997566ed4bd821b983b9881286f21" ns2:_="" ns3:_="">
    <xsd:import namespace="88329ebe-eddf-4a13-9155-b00765335f16"/>
    <xsd:import namespace="d3493080-8355-45f9-82a1-ed57c908ba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ExpiryDate" minOccurs="0"/>
                <xsd:element ref="ns3:MetaDescrip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29ebe-eddf-4a13-9155-b00765335f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326218f1-32cf-468b-a60d-5427b163251e}" ma:internalName="TaxCatchAll" ma:showField="CatchAllData" ma:web="88329ebe-eddf-4a13-9155-b00765335f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93080-8355-45f9-82a1-ed57c908b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021c833-ab33-4879-862a-6dff463a2d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xpiryDate" ma:index="26" nillable="true" ma:displayName="Expiry Date" ma:format="DateOnly" ma:internalName="ExpiryDate">
      <xsd:simpleType>
        <xsd:restriction base="dms:DateTime"/>
      </xsd:simpleType>
    </xsd:element>
    <xsd:element name="MetaDescription" ma:index="27" nillable="true" ma:displayName="Meta Description" ma:format="Dropdown" ma:internalName="MetaDescription">
      <xsd:simpleType>
        <xsd:restriction base="dms:Note">
          <xsd:maxLength value="255"/>
        </xsd:restriction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58DE44-BA09-4084-9F31-7567EEBDF479}">
  <ds:schemaRefs>
    <ds:schemaRef ds:uri="http://schemas.microsoft.com/office/2006/metadata/properties"/>
    <ds:schemaRef ds:uri="http://purl.org/dc/elements/1.1/"/>
    <ds:schemaRef ds:uri="88329ebe-eddf-4a13-9155-b00765335f16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d3493080-8355-45f9-82a1-ed57c908bae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EE2A4A-5B5C-43C0-B622-C4DFAA394D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8B08C5-4BE8-41BC-8D8C-85C689848A44}">
  <ds:schemaRefs>
    <ds:schemaRef ds:uri="88329ebe-eddf-4a13-9155-b00765335f16"/>
    <ds:schemaRef ds:uri="d3493080-8355-45f9-82a1-ed57c908ba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830</Words>
  <Application>Microsoft Office PowerPoint</Application>
  <PresentationFormat>Widescreen</PresentationFormat>
  <Paragraphs>78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Courier New,monospace</vt:lpstr>
      <vt:lpstr>Gibson</vt:lpstr>
      <vt:lpstr>Raleway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Take part this summer! </vt:lpstr>
      <vt:lpstr>Take part online!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Rosie Chalmers</dc:creator>
  <cp:lastModifiedBy>Carolyn Gallagher</cp:lastModifiedBy>
  <cp:revision>58</cp:revision>
  <dcterms:created xsi:type="dcterms:W3CDTF">2021-04-14T09:20:51Z</dcterms:created>
  <dcterms:modified xsi:type="dcterms:W3CDTF">2024-06-14T10:35:04Z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0x010100605FBA1C603EEA499CBF596389E140D1</vt:lpwstr>
  </property>
  <property fmtid="{D5CDD505-2E9C-101B-9397-08002B2CF9AE}" pid="3" name="MediaServiceImageTags">
    <vt:lpwstr/>
  </property>
</Properties>
</file>