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4"/>
    <p:sldMasterId id="2147483648" r:id="rId5"/>
  </p:sldMasterIdLst>
  <p:notesMasterIdLst>
    <p:notesMasterId r:id="rId13"/>
  </p:notesMasterIdLst>
  <p:handoutMasterIdLst>
    <p:handoutMasterId r:id="rId14"/>
  </p:handoutMasterIdLst>
  <p:sldIdLst>
    <p:sldId id="269" r:id="rId6"/>
    <p:sldId id="270" r:id="rId7"/>
    <p:sldId id="274" r:id="rId8"/>
    <p:sldId id="278" r:id="rId9"/>
    <p:sldId id="268" r:id="rId10"/>
    <p:sldId id="279" r:id="rId11"/>
    <p:sldId id="26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049483A-E410-260F-34F2-009CAEE5496E}" name="Olwen Lynch" initials="OL" userId="S::olwen.lynch@readingagency.org.uk::49afc3c2-088c-4981-a58b-d24be68454a2" providerId="AD"/>
  <p188:author id="{62D48745-C00C-FB6F-3E21-FAFB2797BC34}" name="Emma Braithwaite" initials="EB" userId="S::emma.braithwaite@readingagency.org.uk::47321848-9bd3-4e28-a1ed-0889409915c4" providerId="AD"/>
  <p188:author id="{7014784F-6778-CF05-FAA4-51AC0C593F44}" name="Natalie Sired" initials="" userId="S::Natalie.Sired@readingagency.org.uk::53b39fac-6d7d-423f-b38b-1c7de4e76d4d" providerId="AD"/>
  <p188:author id="{EAE974C9-1C01-7E71-8EA9-15902D98BC65}" name="Clare Williams" initials="CW" userId="S::clare.williams@readingagency.org.uk::410aef48-e92f-4f0f-90b1-9790d4084cb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2557"/>
    <a:srgbClr val="E53191"/>
    <a:srgbClr val="F2FAFD"/>
    <a:srgbClr val="009644"/>
    <a:srgbClr val="F2D565"/>
    <a:srgbClr val="EDE8E2"/>
    <a:srgbClr val="19C9D7"/>
    <a:srgbClr val="E94A2A"/>
    <a:srgbClr val="65B046"/>
    <a:srgbClr val="D5EA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78177" autoAdjust="0"/>
  </p:normalViewPr>
  <p:slideViewPr>
    <p:cSldViewPr snapToGrid="0">
      <p:cViewPr varScale="1">
        <p:scale>
          <a:sx n="87" d="100"/>
          <a:sy n="87" d="100"/>
        </p:scale>
        <p:origin x="14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A6B2AD7-722A-4D93-BA49-0A374662AF2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FF6365-FADE-4D3C-BCDC-D3000E5AB21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C08EAF-48A6-48E2-A724-2CBA63132A27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E6F6FF-15F7-4543-8D80-C4AED4388D6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ED5CB-0F9E-4B03-B6DA-BF35C16E2D2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E32895-F0F0-4272-ACC4-5D626B7371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45435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4-10T16:27:34.92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41171 2909 16383 0 0,'1'2'0'0'0,"0"0"0"0"0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537CAA-A127-42F5-B10E-CD8DF4848B69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2F89D8-76B0-471F-BB7D-6ABE2CA6AB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9105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dirty="0">
                <a:solidFill>
                  <a:sysClr val="windowText" lastClr="000000"/>
                </a:solidFill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Teacher Notes: </a:t>
            </a:r>
            <a:r>
              <a:rPr lang="en-GB" sz="1200" dirty="0">
                <a:solidFill>
                  <a:sysClr val="windowText" lastClr="000000"/>
                </a:solidFill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This PowerPoint presentation explains Story Garden – the 2025 Summer Reading Challenge.    It can be used in assembly or classrooms to let children know about the challenge.  </a:t>
            </a:r>
            <a:br>
              <a:rPr lang="en-GB" sz="1200" dirty="0">
                <a:solidFill>
                  <a:sysClr val="windowText" lastClr="000000"/>
                </a:solidFill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</a:br>
            <a:br>
              <a:rPr lang="en-GB" sz="1200" dirty="0">
                <a:solidFill>
                  <a:sysClr val="windowText" lastClr="000000"/>
                </a:solidFill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GB" sz="1200" dirty="0">
                <a:solidFill>
                  <a:sysClr val="windowText" lastClr="000000"/>
                </a:solidFill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The Summer Reading Challenge happens in libraries across the country every year (it started in 1999).  In 2024 over </a:t>
            </a:r>
            <a:r>
              <a:rPr lang="en-GB" sz="1200" b="1" dirty="0">
                <a:solidFill>
                  <a:sysClr val="windowText" lastClr="000000"/>
                </a:solidFill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8,000</a:t>
            </a:r>
            <a:r>
              <a:rPr lang="en-GB" sz="1200" dirty="0">
                <a:solidFill>
                  <a:sysClr val="windowText" lastClr="000000"/>
                </a:solidFill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 children in Nottinghamshire joined in but we want even more to sign up this year. </a:t>
            </a:r>
            <a:r>
              <a:rPr lang="en-GB" sz="1200" dirty="0"/>
              <a:t>This year we will be celebrating nature and the great outdoors, exploring adventure, fantasy and the magical world of storytelling.</a:t>
            </a:r>
          </a:p>
          <a:p>
            <a:endParaRPr lang="en-GB" sz="1200" dirty="0"/>
          </a:p>
          <a:p>
            <a:r>
              <a:rPr lang="en-GB" sz="1200" dirty="0"/>
              <a:t>www.inspireculture.erg.uk/summerreadingchallenge  </a:t>
            </a:r>
          </a:p>
          <a:p>
            <a:endParaRPr lang="en-GB" sz="1200" dirty="0">
              <a:solidFill>
                <a:sysClr val="windowText" lastClr="000000"/>
              </a:solidFill>
              <a:uFill>
                <a:solidFill/>
              </a:uFill>
              <a:latin typeface="Trebuchet MS"/>
              <a:ea typeface="Trebuchet MS"/>
              <a:cs typeface="Trebuchet MS"/>
              <a:sym typeface="Trebuchet MS"/>
            </a:endParaRPr>
          </a:p>
          <a:p>
            <a:r>
              <a:rPr lang="en-GB" sz="1200" b="1" dirty="0">
                <a:solidFill>
                  <a:sysClr val="windowText" lastClr="000000"/>
                </a:solidFill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Teacher notes:</a:t>
            </a:r>
          </a:p>
          <a:p>
            <a:pPr>
              <a:defRPr/>
            </a:pPr>
            <a:r>
              <a:rPr lang="en-GB" sz="1200" dirty="0">
                <a:solidFill>
                  <a:sysClr val="windowText" lastClr="000000"/>
                </a:solidFill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The Challenge has been proven to help encourage children to keep reading throughout the long summer break and </a:t>
            </a:r>
            <a:r>
              <a:rPr lang="en-GB" sz="1600" dirty="0"/>
              <a:t>prevent the tendency for children’s reading to dip. </a:t>
            </a:r>
          </a:p>
          <a:p>
            <a:pPr>
              <a:defRPr/>
            </a:pPr>
            <a:endParaRPr lang="en-GB" sz="1600" dirty="0"/>
          </a:p>
          <a:p>
            <a:pPr>
              <a:defRPr/>
            </a:pPr>
            <a:r>
              <a:rPr lang="en-GB" sz="1600" dirty="0"/>
              <a:t>Key facts: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Aimed at Children aged 4 – 11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Children are challenged to read 6 library books over the holidays [they choose the books – can be story, fact, joke, graphic novel – as long as it is library book all reading counts]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For every book read children receive a sticker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Every child who completes by reading 6 books gets a medal and certificate (children come back to the library to let us know a bit about the book they have read).</a:t>
            </a: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2F89D8-76B0-471F-BB7D-6ABE2CA6ABD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2263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This year’s Challenge is called </a:t>
            </a:r>
            <a:r>
              <a:rPr lang="en-US" b="1" dirty="0"/>
              <a:t>Story Garden,</a:t>
            </a:r>
            <a:r>
              <a:rPr lang="en-US" dirty="0"/>
              <a:t> and it’s all about nature, exploring the outdoors, exploring magical spaces, storytelling - and reading! Your library can help you find new books to enjoy and we’ll be </a:t>
            </a:r>
            <a:r>
              <a:rPr lang="en-GB" b="0" i="0" dirty="0">
                <a:solidFill>
                  <a:srgbClr val="000000"/>
                </a:solidFill>
                <a:effectLst/>
                <a:latin typeface="canada-type-gibson"/>
              </a:rPr>
              <a:t>hosting lots of events and activities connected to nature and wildlife, that will be sure to inspire your next story adventure. </a:t>
            </a:r>
          </a:p>
          <a:p>
            <a:pPr>
              <a:defRPr/>
            </a:pPr>
            <a:endParaRPr lang="en-US" dirty="0">
              <a:ea typeface="Calibri"/>
              <a:cs typeface="Calibri"/>
            </a:endParaRPr>
          </a:p>
          <a:p>
            <a:pPr>
              <a:defRPr/>
            </a:pPr>
            <a:r>
              <a:rPr lang="en-US" dirty="0"/>
              <a:t>You'll meet the Story Garden characters inside your collector’s sticker booklet and can spot amazing fantastical creatures and plants dotted around the garden. 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pPr>
              <a:defRPr/>
            </a:pPr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F89D8-76B0-471F-BB7D-6ABE2CA6ABD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596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altLang="en-US" dirty="0"/>
              <a:t>Story Garden is FREE to join at your local library.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altLang="en-US" dirty="0"/>
              <a:t>Read any 6 books from your library from  Saturday 5</a:t>
            </a:r>
            <a:r>
              <a:rPr lang="en-GB" altLang="en-US" baseline="30000" dirty="0"/>
              <a:t>th</a:t>
            </a:r>
            <a:r>
              <a:rPr lang="en-GB" altLang="en-US" dirty="0"/>
              <a:t> July to Sunday 31</a:t>
            </a:r>
            <a:r>
              <a:rPr lang="en-GB" altLang="en-US" baseline="30000" dirty="0"/>
              <a:t>st</a:t>
            </a:r>
            <a:r>
              <a:rPr lang="en-GB" altLang="en-US" dirty="0"/>
              <a:t> August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altLang="en-US" dirty="0"/>
              <a:t>As you read your books you will receive stickers and other rewards.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altLang="en-US" dirty="0"/>
              <a:t>After 3 books you’ll also get a bookmark.</a:t>
            </a:r>
          </a:p>
          <a:p>
            <a:endParaRPr lang="en-GB" altLang="en-US" dirty="0"/>
          </a:p>
          <a:p>
            <a:pPr>
              <a:defRPr/>
            </a:pPr>
            <a:br>
              <a:rPr lang="en-GB" b="1" dirty="0">
                <a:solidFill>
                  <a:sysClr val="windowText" lastClr="000000"/>
                </a:solidFill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GB" b="1" dirty="0">
                <a:solidFill>
                  <a:sysClr val="windowText" lastClr="000000"/>
                </a:solidFill>
                <a:uFill>
                  <a:solidFill/>
                </a:uFill>
                <a:latin typeface="Trebuchet MS"/>
                <a:ea typeface="Trebuchet MS"/>
                <a:cs typeface="Trebuchet MS"/>
                <a:sym typeface="Trebuchet MS"/>
              </a:rPr>
              <a:t>Teacher notes:</a:t>
            </a:r>
          </a:p>
          <a:p>
            <a:pPr>
              <a:defRPr/>
            </a:pPr>
            <a:endParaRPr lang="en-GB" altLang="en-US" dirty="0"/>
          </a:p>
          <a:p>
            <a:pPr>
              <a:defRPr/>
            </a:pPr>
            <a:r>
              <a:rPr lang="en-GB" altLang="en-US" dirty="0"/>
              <a:t>Children choose how they want to complete the challenge – they might read 1 book at a time or visit the library after every 2 they have read – or read all six and return to collect their incentives.</a:t>
            </a:r>
          </a:p>
          <a:p>
            <a:pPr>
              <a:defRPr/>
            </a:pPr>
            <a:endParaRPr lang="en-GB" altLang="en-US" dirty="0"/>
          </a:p>
          <a:p>
            <a:pPr>
              <a:defRPr/>
            </a:pPr>
            <a:r>
              <a:rPr lang="en-GB" altLang="en-US" dirty="0"/>
              <a:t>Children choose what they would like to read on the challenge  - story book, fact books, poetry, jokes, graphic novels – as long as it is a library book all reading counts!</a:t>
            </a:r>
          </a:p>
          <a:p>
            <a:pPr>
              <a:defRPr/>
            </a:pPr>
            <a:endParaRPr lang="en-GB" altLang="en-US" dirty="0"/>
          </a:p>
          <a:p>
            <a:pPr>
              <a:defRPr/>
            </a:pPr>
            <a:r>
              <a:rPr lang="en-GB" altLang="en-US" dirty="0"/>
              <a:t>[The aim of the Summer Reading Challenge is to inspire a love of reading and encourage children to keep reading over the summer holidays.  Library staff and volunteers will chat to children about the books they read for the Challenge]</a:t>
            </a: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F89D8-76B0-471F-BB7D-6ABE2CA6ABD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26058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2F89D8-76B0-471F-BB7D-6ABE2CA6ABD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6223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Are you ready for Story Garden Summer Reading Challenge 2025!</a:t>
            </a:r>
          </a:p>
          <a:p>
            <a:endParaRPr lang="en-GB" dirty="0">
              <a:cs typeface="Calibri"/>
            </a:endParaRPr>
          </a:p>
          <a:p>
            <a:r>
              <a:rPr lang="en-GB" b="1" dirty="0">
                <a:cs typeface="Calibri"/>
              </a:rPr>
              <a:t>Teacher notes:  For more information on the Summer Reading Challenge in Nottinghamshire  go to www.inspireculture.org.uk/SummerReadingChallenge </a:t>
            </a:r>
            <a:endParaRPr lang="en-US" b="1" dirty="0">
              <a:cs typeface="Calibri"/>
            </a:endParaRPr>
          </a:p>
          <a:p>
            <a:br>
              <a:rPr lang="en-US" dirty="0">
                <a:cs typeface="+mn-lt"/>
              </a:rPr>
            </a:br>
            <a:endParaRPr lang="en-US" dirty="0"/>
          </a:p>
          <a:p>
            <a:br>
              <a:rPr lang="en-US" dirty="0">
                <a:cs typeface="+mn-lt"/>
              </a:rPr>
            </a:br>
            <a:endParaRPr lang="en-US" dirty="0"/>
          </a:p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F89D8-76B0-471F-BB7D-6ABE2CA6ABD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65743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The fun continues at home too! Visit the Summer Reading Challenge website to play games, review your latest reads and enter competitions.</a:t>
            </a:r>
            <a:endParaRPr lang="en-US" dirty="0"/>
          </a:p>
          <a:p>
            <a:pPr>
              <a:defRPr/>
            </a:pPr>
            <a:endParaRPr lang="en-GB" dirty="0"/>
          </a:p>
          <a:p>
            <a:pPr>
              <a:defRPr/>
            </a:pPr>
            <a:r>
              <a:rPr lang="en-GB" dirty="0"/>
              <a:t>You can share</a:t>
            </a:r>
            <a:r>
              <a:rPr lang="en-GB" baseline="0" dirty="0"/>
              <a:t> your favourite books with other children taking part in the Challenge and unlock extra rewards for your reading</a:t>
            </a:r>
            <a:r>
              <a:rPr lang="en-GB" dirty="0"/>
              <a:t> and reviewing! </a:t>
            </a:r>
            <a:endParaRPr lang="en-US" dirty="0">
              <a:cs typeface="Calibri"/>
            </a:endParaRP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b="1" dirty="0"/>
              <a:t>Teacher note:</a:t>
            </a:r>
            <a:r>
              <a:rPr lang="en-GB" altLang="en-US" b="1" baseline="0" dirty="0"/>
              <a:t> Children can join the challenge online to earn digital rewards.  To get hard copy resources folder, stickers, bookmark, medal and certificate.  Children need to join in person at the library.</a:t>
            </a:r>
            <a:endParaRPr lang="en-GB" altLang="en-US" dirty="0"/>
          </a:p>
          <a:p>
            <a:pPr>
              <a:defRPr/>
            </a:pPr>
            <a:endParaRPr lang="en-GB" dirty="0">
              <a:cs typeface="Calibri"/>
            </a:endParaRPr>
          </a:p>
          <a:p>
            <a:pPr>
              <a:defRPr/>
            </a:pPr>
            <a:endParaRPr lang="en-US" dirty="0">
              <a:cs typeface="Calibri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F89D8-76B0-471F-BB7D-6ABE2CA6ABD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966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DB80C3-BEA3-4CF7-A4C1-BC7450B6E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0119-8E72-4C91-B94C-D4A68BEBB29F}" type="datetimeFigureOut">
              <a:rPr lang="en-GB" smtClean="0"/>
              <a:t>20/06/2025</a:t>
            </a:fld>
            <a:endParaRPr lang="en-GB"/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1A372A0C-3742-42E2-9254-EA45014562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281" y="5866289"/>
            <a:ext cx="20653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">
            <a:extLst>
              <a:ext uri="{FF2B5EF4-FFF2-40B4-BE49-F238E27FC236}">
                <a16:creationId xmlns:a16="http://schemas.microsoft.com/office/drawing/2014/main" id="{3740DDDF-495A-4756-955F-E2987D81AE1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22649" y="6577012"/>
            <a:ext cx="2600325" cy="182881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0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Illustrations © Heath McKenzie 2021</a:t>
            </a:r>
            <a:endParaRPr lang="en-GB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E21975-CDF7-4EC1-A217-4793AD776B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859FB8-FFAC-45E6-8C81-4BFAF6B8D7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181BAE-AF20-4AE9-8968-BCC33AD93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3BB7AB-E953-477A-8470-4D2AD3FDD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B55D-2E33-4F8E-9A1A-118FD2EC55CD}" type="slidenum">
              <a:rPr lang="en-GB" smtClean="0"/>
              <a:t>‹#›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6C15787-EBCD-440C-A600-1D7FB1D187AC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9770" y="5909028"/>
            <a:ext cx="1138238" cy="498157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84471B5F-08C8-4C7C-AD9B-0F5CD3F8850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809" y="233681"/>
            <a:ext cx="11511542" cy="637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0108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7EC99-33C3-4AF3-8AD5-9350492E9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9791E9-E236-40A1-BF7F-2C444A348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0119-8E72-4C91-B94C-D4A68BEBB29F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AB8386-602C-4A1D-8248-05F9B822A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7AEF99-27AC-46C9-AE49-B8E37BE0F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B55D-2E33-4F8E-9A1A-118FD2EC55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2062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C84B46-1AF4-426D-9D9B-B53E597DF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0119-8E72-4C91-B94C-D4A68BEBB29F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364763-2CAF-41A5-8C78-550DA2052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C132A3-DBC4-40FF-9F57-B00E7CCCA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B55D-2E33-4F8E-9A1A-118FD2EC55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17869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879A0-61CB-48FE-885C-3A9A22F7A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D5C244-43DA-4445-922D-67DBE8860C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30C617-201B-47A6-B72D-95F4433A11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7D9048-984A-47D7-A6E1-4809E72FE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0119-8E72-4C91-B94C-D4A68BEBB29F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791C4F-B18D-4955-A52B-EBAE7F86E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952CE9-F6D3-4680-980C-E29AB424E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B55D-2E33-4F8E-9A1A-118FD2EC55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55069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75C58-B431-467F-BB13-F9BBE7DBE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CF8340-1643-45F5-B30B-617BEA2EC4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899B1D-6FAA-4B83-831A-D2E8E5D5B7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D01671-9CFA-4730-B9DA-09C1ABBD5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0119-8E72-4C91-B94C-D4A68BEBB29F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44260-04FB-4086-91E8-87AF8B2C6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3FD341-B46B-4D74-8AD3-355C2F2C8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B55D-2E33-4F8E-9A1A-118FD2EC55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3821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25D6A-EE3F-4DFA-B646-1E47500E7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EFFC12-6F3E-4FE3-AAD1-9AE13E909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BA79E5-E83F-451B-913D-6ABC0CE9F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0119-8E72-4C91-B94C-D4A68BEBB29F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694F36-48D8-4550-B839-D6BA3F7BB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631F0-8464-4508-98CF-0231F19D0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B55D-2E33-4F8E-9A1A-118FD2EC55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57070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507814-74EE-49DB-B376-BAE607F436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26EF35-4D72-4741-AFDE-9229B6EE26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17D000-69A7-4836-AD20-D86DE5345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0119-8E72-4C91-B94C-D4A68BEBB29F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6DF564-F2CA-4ECC-96A2-9EB320885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17FB1B-B605-4159-9710-5FB74EEB2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B55D-2E33-4F8E-9A1A-118FD2EC55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96201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DB80C3-BEA3-4CF7-A4C1-BC7450B6E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0119-8E72-4C91-B94C-D4A68BEBB29F}" type="datetimeFigureOut">
              <a:rPr lang="en-GB" smtClean="0"/>
              <a:t>20/06/2025</a:t>
            </a:fld>
            <a:endParaRPr lang="en-GB"/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1A372A0C-3742-42E2-9254-EA45014562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281" y="5866289"/>
            <a:ext cx="20653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">
            <a:extLst>
              <a:ext uri="{FF2B5EF4-FFF2-40B4-BE49-F238E27FC236}">
                <a16:creationId xmlns:a16="http://schemas.microsoft.com/office/drawing/2014/main" id="{3740DDDF-495A-4756-955F-E2987D81AE1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22649" y="6577012"/>
            <a:ext cx="2600325" cy="182881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0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Illustrations © Heath McKenzie 2021</a:t>
            </a:r>
            <a:endParaRPr lang="en-GB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E21975-CDF7-4EC1-A217-4793AD776B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859FB8-FFAC-45E6-8C81-4BFAF6B8D7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181BAE-AF20-4AE9-8968-BCC33AD93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3BB7AB-E953-477A-8470-4D2AD3FDD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B55D-2E33-4F8E-9A1A-118FD2EC55CD}" type="slidenum">
              <a:rPr lang="en-GB" smtClean="0"/>
              <a:t>‹#›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6C15787-EBCD-440C-A600-1D7FB1D187AC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9770" y="5909028"/>
            <a:ext cx="1138238" cy="498157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84471B5F-08C8-4C7C-AD9B-0F5CD3F8850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809" y="233681"/>
            <a:ext cx="11511542" cy="637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01080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2">
            <a:extLst>
              <a:ext uri="{FF2B5EF4-FFF2-40B4-BE49-F238E27FC236}">
                <a16:creationId xmlns:a16="http://schemas.microsoft.com/office/drawing/2014/main" id="{D4548C87-7C99-75F1-121E-101E8D4344D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37401" y="6572098"/>
            <a:ext cx="2600325" cy="182881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GB" sz="100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Illustrations © </a:t>
            </a:r>
            <a:r>
              <a:rPr lang="en-GB" sz="1000">
                <a:effectLst/>
                <a:latin typeface="+mn-lt"/>
              </a:rPr>
              <a:t>Julian Beresford 2022</a:t>
            </a:r>
            <a:endParaRPr lang="en-GB" sz="100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7A3818-7D7B-4DE5-87F7-0C542CD46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24D6B-121E-4CE8-B73F-C5A2C724C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0119-8E72-4C91-B94C-D4A68BEBB29F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61534E-EDD4-468D-A6F5-E5896654D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CC31DD-1A24-4C0A-AC14-DAC2169DD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B55D-2E33-4F8E-9A1A-118FD2EC55CD}" type="slidenum">
              <a:rPr lang="en-GB" smtClean="0"/>
              <a:t>‹#›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A5405F-54A6-4AA8-8B8C-F9C960D96825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9770" y="5915503"/>
            <a:ext cx="1138238" cy="49815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50DA7-01E2-4DF6-A8E7-8A4A1C323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796" y="1665447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2" name="Picture 11" descr="Shape, rectangle&#10;&#10;Description automatically generated">
            <a:extLst>
              <a:ext uri="{FF2B5EF4-FFF2-40B4-BE49-F238E27FC236}">
                <a16:creationId xmlns:a16="http://schemas.microsoft.com/office/drawing/2014/main" id="{FF78976A-4467-68C0-2E94-27EA65D9AE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4" y="1429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3921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723CBCC9-2876-5D06-18E0-7EEAB18826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DB80C3-BEA3-4CF7-A4C1-BC7450B6E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0119-8E72-4C91-B94C-D4A68BEBB29F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E21975-CDF7-4EC1-A217-4793AD776B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859FB8-FFAC-45E6-8C81-4BFAF6B8D7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181BAE-AF20-4AE9-8968-BCC33AD93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3BB7AB-E953-477A-8470-4D2AD3FDD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B55D-2E33-4F8E-9A1A-118FD2EC55CD}" type="slidenum">
              <a:rPr lang="en-GB" smtClean="0"/>
              <a:t>‹#›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6C15787-EBCD-440C-A600-1D7FB1D187AC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1325" y="5918615"/>
            <a:ext cx="1138238" cy="498157"/>
          </a:xfrm>
          <a:prstGeom prst="rect">
            <a:avLst/>
          </a:prstGeom>
        </p:spPr>
      </p:pic>
      <p:sp>
        <p:nvSpPr>
          <p:cNvPr id="17" name="Text Box 2">
            <a:extLst>
              <a:ext uri="{FF2B5EF4-FFF2-40B4-BE49-F238E27FC236}">
                <a16:creationId xmlns:a16="http://schemas.microsoft.com/office/drawing/2014/main" id="{C6C8BBE9-3372-C492-E91E-EE490246A8A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22649" y="6511020"/>
            <a:ext cx="2600325" cy="182881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00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Illustrations © </a:t>
            </a:r>
            <a:r>
              <a:rPr lang="en-GB" sz="1000">
                <a:effectLst/>
                <a:latin typeface="+mn-lt"/>
              </a:rPr>
              <a:t>Julian Beresford 2022</a:t>
            </a:r>
            <a:endParaRPr lang="en-GB" sz="100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7993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>
            <a:extLst>
              <a:ext uri="{FF2B5EF4-FFF2-40B4-BE49-F238E27FC236}">
                <a16:creationId xmlns:a16="http://schemas.microsoft.com/office/drawing/2014/main" id="{C4F12D1F-2253-4B8D-8E45-91DF72DB2AA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22649" y="6577012"/>
            <a:ext cx="2600325" cy="182881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0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Illustrations © Heath McKenzie 2021</a:t>
            </a:r>
            <a:endParaRPr lang="en-GB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DA079F4F-D368-41AB-937B-141E1A0AF0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281" y="5866289"/>
            <a:ext cx="20653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7A3818-7D7B-4DE5-87F7-0C542CD46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50DA7-01E2-4DF6-A8E7-8A4A1C323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6460" y="1665447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24D6B-121E-4CE8-B73F-C5A2C724C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0119-8E72-4C91-B94C-D4A68BEBB29F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61534E-EDD4-468D-A6F5-E5896654D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CC31DD-1A24-4C0A-AC14-DAC2169DD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B55D-2E33-4F8E-9A1A-118FD2EC55CD}" type="slidenum">
              <a:rPr lang="en-GB" smtClean="0"/>
              <a:t>‹#›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A5405F-54A6-4AA8-8B8C-F9C960D96825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8982" y="5866289"/>
            <a:ext cx="1138238" cy="4981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DA0E1F-F1F1-431B-8F53-8848ED29B44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809" y="233681"/>
            <a:ext cx="11511542" cy="637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63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2">
            <a:extLst>
              <a:ext uri="{FF2B5EF4-FFF2-40B4-BE49-F238E27FC236}">
                <a16:creationId xmlns:a16="http://schemas.microsoft.com/office/drawing/2014/main" id="{D4548C87-7C99-75F1-121E-101E8D4344D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37401" y="6572098"/>
            <a:ext cx="2600325" cy="182881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GB" sz="100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Illustrations © </a:t>
            </a:r>
            <a:r>
              <a:rPr lang="en-GB" sz="1000">
                <a:effectLst/>
                <a:latin typeface="+mn-lt"/>
              </a:rPr>
              <a:t>Julian Beresford 2022</a:t>
            </a:r>
            <a:endParaRPr lang="en-GB" sz="100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7A3818-7D7B-4DE5-87F7-0C542CD46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24D6B-121E-4CE8-B73F-C5A2C724C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0119-8E72-4C91-B94C-D4A68BEBB29F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61534E-EDD4-468D-A6F5-E5896654D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CC31DD-1A24-4C0A-AC14-DAC2169DD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B55D-2E33-4F8E-9A1A-118FD2EC55CD}" type="slidenum">
              <a:rPr lang="en-GB" smtClean="0"/>
              <a:t>‹#›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A5405F-54A6-4AA8-8B8C-F9C960D96825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9770" y="5915503"/>
            <a:ext cx="1138238" cy="49815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50DA7-01E2-4DF6-A8E7-8A4A1C323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796" y="1665447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2" name="Picture 11" descr="Shape, rectangle&#10;&#10;Description automatically generated">
            <a:extLst>
              <a:ext uri="{FF2B5EF4-FFF2-40B4-BE49-F238E27FC236}">
                <a16:creationId xmlns:a16="http://schemas.microsoft.com/office/drawing/2014/main" id="{FF78976A-4467-68C0-2E94-27EA65D9AE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4" y="1429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3921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7AF38B3F-11BD-BECE-B39E-F8BE53E525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DB80C3-BEA3-4CF7-A4C1-BC7450B6E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0119-8E72-4C91-B94C-D4A68BEBB29F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3740DDDF-495A-4756-955F-E2987D81AE1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22649" y="6511020"/>
            <a:ext cx="2600325" cy="182881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00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Illustrations © </a:t>
            </a:r>
            <a:r>
              <a:rPr lang="en-GB" sz="1000">
                <a:effectLst/>
                <a:latin typeface="+mn-lt"/>
              </a:rPr>
              <a:t>Julian Beresford 2022</a:t>
            </a:r>
            <a:endParaRPr lang="en-GB" sz="100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E21975-CDF7-4EC1-A217-4793AD776B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859FB8-FFAC-45E6-8C81-4BFAF6B8D7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181BAE-AF20-4AE9-8968-BCC33AD93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3BB7AB-E953-477A-8470-4D2AD3FDD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B55D-2E33-4F8E-9A1A-118FD2EC55CD}" type="slidenum">
              <a:rPr lang="en-GB" smtClean="0"/>
              <a:t>‹#›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6C15787-EBCD-440C-A600-1D7FB1D187AC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9770" y="5909028"/>
            <a:ext cx="1138238" cy="49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080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>
            <a:extLst>
              <a:ext uri="{FF2B5EF4-FFF2-40B4-BE49-F238E27FC236}">
                <a16:creationId xmlns:a16="http://schemas.microsoft.com/office/drawing/2014/main" id="{C4F12D1F-2253-4B8D-8E45-91DF72DB2AA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22649" y="6577012"/>
            <a:ext cx="2600325" cy="182881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GB" sz="100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Illustrations © </a:t>
            </a:r>
            <a:r>
              <a:rPr lang="en-GB" sz="1000">
                <a:effectLst/>
                <a:latin typeface="+mn-lt"/>
              </a:rPr>
              <a:t>Julian Beresford 2022</a:t>
            </a:r>
            <a:endParaRPr lang="en-GB" sz="100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7A3818-7D7B-4DE5-87F7-0C542CD46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50DA7-01E2-4DF6-A8E7-8A4A1C323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6460" y="1665447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24D6B-121E-4CE8-B73F-C5A2C724CE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03327"/>
            <a:ext cx="2743200" cy="365125"/>
          </a:xfrm>
        </p:spPr>
        <p:txBody>
          <a:bodyPr/>
          <a:lstStyle/>
          <a:p>
            <a:fld id="{BF420119-8E72-4C91-B94C-D4A68BEBB29F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61534E-EDD4-468D-A6F5-E5896654D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CC31DD-1A24-4C0A-AC14-DAC2169DD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B55D-2E33-4F8E-9A1A-118FD2EC55CD}" type="slidenum">
              <a:rPr lang="en-GB" smtClean="0"/>
              <a:t>‹#›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A5405F-54A6-4AA8-8B8C-F9C960D96825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9770" y="5915503"/>
            <a:ext cx="1138238" cy="498157"/>
          </a:xfrm>
          <a:prstGeom prst="rect">
            <a:avLst/>
          </a:prstGeom>
        </p:spPr>
      </p:pic>
      <p:pic>
        <p:nvPicPr>
          <p:cNvPr id="14" name="Picture 13" descr="Shape, rectangle&#10;&#10;Description automatically generated">
            <a:extLst>
              <a:ext uri="{FF2B5EF4-FFF2-40B4-BE49-F238E27FC236}">
                <a16:creationId xmlns:a16="http://schemas.microsoft.com/office/drawing/2014/main" id="{383E1B5E-8CAE-47BE-F47E-9FA9C9373B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86" y="-349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3921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FD7F7-86C8-478C-B9C6-47C657F36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0875C1-4456-47AC-B968-BBC7D9B278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E56FEF-D840-4455-9A2D-E6608C0A3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0119-8E72-4C91-B94C-D4A68BEBB29F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ED4A1-C9BA-499B-9F8D-2EC4EEC4C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BC741-9591-4E5E-8B56-D1A214B60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B55D-2E33-4F8E-9A1A-118FD2EC55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19554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0C40E-FFAE-4433-AC63-08106BA5E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0064E-0A16-415C-8F13-84E6B1B934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4ACB1A-D046-4162-B7F5-C54E93BFED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C08488-3F1C-496C-AC1A-E86606807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0119-8E72-4C91-B94C-D4A68BEBB29F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0B3C1A-5F2F-4FC3-94A4-A657693E6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6F70C4-630A-45FF-A90B-D6ECC1194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B55D-2E33-4F8E-9A1A-118FD2EC55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21367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34671-DDBB-42A2-8D55-A74835833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688066-2376-4AAF-AA5F-2D361CA297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4F9DF7-2822-4B81-A336-C74E953F1A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806660-145E-4667-9FEB-882CFA071C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A87AC2-B9F2-402F-85E6-2F4175DCBD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494D3D-09C4-464A-8FD8-6E74A6081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0119-8E72-4C91-B94C-D4A68BEBB29F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FDF8DD-6529-4342-A536-CAA0653BB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4415DE-4DCC-46EA-839E-C4805D16C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B55D-2E33-4F8E-9A1A-118FD2EC55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0169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7EC99-33C3-4AF3-8AD5-9350492E9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9791E9-E236-40A1-BF7F-2C444A348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0119-8E72-4C91-B94C-D4A68BEBB29F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AB8386-602C-4A1D-8248-05F9B822A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7AEF99-27AC-46C9-AE49-B8E37BE0F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B55D-2E33-4F8E-9A1A-118FD2EC55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20621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C84B46-1AF4-426D-9D9B-B53E597DF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0119-8E72-4C91-B94C-D4A68BEBB29F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364763-2CAF-41A5-8C78-550DA2052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C132A3-DBC4-40FF-9F57-B00E7CCCA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B55D-2E33-4F8E-9A1A-118FD2EC55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17869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879A0-61CB-48FE-885C-3A9A22F7A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D5C244-43DA-4445-922D-67DBE8860C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30C617-201B-47A6-B72D-95F4433A11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7D9048-984A-47D7-A6E1-4809E72FE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0119-8E72-4C91-B94C-D4A68BEBB29F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791C4F-B18D-4955-A52B-EBAE7F86E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952CE9-F6D3-4680-980C-E29AB424E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B55D-2E33-4F8E-9A1A-118FD2EC55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55069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75C58-B431-467F-BB13-F9BBE7DBE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CF8340-1643-45F5-B30B-617BEA2EC4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899B1D-6FAA-4B83-831A-D2E8E5D5B7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D01671-9CFA-4730-B9DA-09C1ABBD5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0119-8E72-4C91-B94C-D4A68BEBB29F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44260-04FB-4086-91E8-87AF8B2C6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3FD341-B46B-4D74-8AD3-355C2F2C8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B55D-2E33-4F8E-9A1A-118FD2EC55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38213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25D6A-EE3F-4DFA-B646-1E47500E7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EFFC12-6F3E-4FE3-AAD1-9AE13E909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BA79E5-E83F-451B-913D-6ABC0CE9F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0119-8E72-4C91-B94C-D4A68BEBB29F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694F36-48D8-4550-B839-D6BA3F7BB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631F0-8464-4508-98CF-0231F19D0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B55D-2E33-4F8E-9A1A-118FD2EC55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5707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723CBCC9-2876-5D06-18E0-7EEAB18826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DB80C3-BEA3-4CF7-A4C1-BC7450B6E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0119-8E72-4C91-B94C-D4A68BEBB29F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E21975-CDF7-4EC1-A217-4793AD776B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859FB8-FFAC-45E6-8C81-4BFAF6B8D7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181BAE-AF20-4AE9-8968-BCC33AD93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3BB7AB-E953-477A-8470-4D2AD3FDD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B55D-2E33-4F8E-9A1A-118FD2EC55CD}" type="slidenum">
              <a:rPr lang="en-GB" smtClean="0"/>
              <a:t>‹#›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6C15787-EBCD-440C-A600-1D7FB1D187AC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1325" y="5918615"/>
            <a:ext cx="1138238" cy="498157"/>
          </a:xfrm>
          <a:prstGeom prst="rect">
            <a:avLst/>
          </a:prstGeom>
        </p:spPr>
      </p:pic>
      <p:sp>
        <p:nvSpPr>
          <p:cNvPr id="17" name="Text Box 2">
            <a:extLst>
              <a:ext uri="{FF2B5EF4-FFF2-40B4-BE49-F238E27FC236}">
                <a16:creationId xmlns:a16="http://schemas.microsoft.com/office/drawing/2014/main" id="{C6C8BBE9-3372-C492-E91E-EE490246A8A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22649" y="6511020"/>
            <a:ext cx="2600325" cy="182881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00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Illustrations © </a:t>
            </a:r>
            <a:r>
              <a:rPr lang="en-GB" sz="1000">
                <a:effectLst/>
                <a:latin typeface="+mn-lt"/>
              </a:rPr>
              <a:t>Julian Beresford 2022</a:t>
            </a:r>
            <a:endParaRPr lang="en-GB" sz="100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7993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507814-74EE-49DB-B376-BAE607F436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26EF35-4D72-4741-AFDE-9229B6EE26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17D000-69A7-4836-AD20-D86DE5345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0119-8E72-4C91-B94C-D4A68BEBB29F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6DF564-F2CA-4ECC-96A2-9EB320885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17FB1B-B605-4159-9710-5FB74EEB2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B55D-2E33-4F8E-9A1A-118FD2EC55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9620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>
            <a:extLst>
              <a:ext uri="{FF2B5EF4-FFF2-40B4-BE49-F238E27FC236}">
                <a16:creationId xmlns:a16="http://schemas.microsoft.com/office/drawing/2014/main" id="{C4F12D1F-2253-4B8D-8E45-91DF72DB2AA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22649" y="6577012"/>
            <a:ext cx="2600325" cy="182881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0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Illustrations © Heath McKenzie 2021</a:t>
            </a:r>
            <a:endParaRPr lang="en-GB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DA079F4F-D368-41AB-937B-141E1A0AF0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281" y="5866289"/>
            <a:ext cx="20653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7A3818-7D7B-4DE5-87F7-0C542CD46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50DA7-01E2-4DF6-A8E7-8A4A1C323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6460" y="1665447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24D6B-121E-4CE8-B73F-C5A2C724C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0119-8E72-4C91-B94C-D4A68BEBB29F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61534E-EDD4-468D-A6F5-E5896654D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CC31DD-1A24-4C0A-AC14-DAC2169DD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B55D-2E33-4F8E-9A1A-118FD2EC55CD}" type="slidenum">
              <a:rPr lang="en-GB" smtClean="0"/>
              <a:t>‹#›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A5405F-54A6-4AA8-8B8C-F9C960D96825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8982" y="5866289"/>
            <a:ext cx="1138238" cy="4981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DA0E1F-F1F1-431B-8F53-8848ED29B44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809" y="233681"/>
            <a:ext cx="11511542" cy="637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63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7AF38B3F-11BD-BECE-B39E-F8BE53E525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DB80C3-BEA3-4CF7-A4C1-BC7450B6E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0119-8E72-4C91-B94C-D4A68BEBB29F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3740DDDF-495A-4756-955F-E2987D81AE1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22649" y="6511020"/>
            <a:ext cx="2600325" cy="182881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00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Illustrations © </a:t>
            </a:r>
            <a:r>
              <a:rPr lang="en-GB" sz="1000">
                <a:effectLst/>
                <a:latin typeface="+mn-lt"/>
              </a:rPr>
              <a:t>Julian Beresford 2022</a:t>
            </a:r>
            <a:endParaRPr lang="en-GB" sz="100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E21975-CDF7-4EC1-A217-4793AD776B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859FB8-FFAC-45E6-8C81-4BFAF6B8D7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181BAE-AF20-4AE9-8968-BCC33AD93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3BB7AB-E953-477A-8470-4D2AD3FDD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B55D-2E33-4F8E-9A1A-118FD2EC55CD}" type="slidenum">
              <a:rPr lang="en-GB" smtClean="0"/>
              <a:t>‹#›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6C15787-EBCD-440C-A600-1D7FB1D187AC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9770" y="5909028"/>
            <a:ext cx="1138238" cy="49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08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>
            <a:extLst>
              <a:ext uri="{FF2B5EF4-FFF2-40B4-BE49-F238E27FC236}">
                <a16:creationId xmlns:a16="http://schemas.microsoft.com/office/drawing/2014/main" id="{C4F12D1F-2253-4B8D-8E45-91DF72DB2AA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22649" y="6577012"/>
            <a:ext cx="2600325" cy="182881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GB" sz="100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Illustrations © </a:t>
            </a:r>
            <a:r>
              <a:rPr lang="en-GB" sz="1000">
                <a:effectLst/>
                <a:latin typeface="+mn-lt"/>
              </a:rPr>
              <a:t>Julian Beresford 2022</a:t>
            </a:r>
            <a:endParaRPr lang="en-GB" sz="100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7A3818-7D7B-4DE5-87F7-0C542CD46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50DA7-01E2-4DF6-A8E7-8A4A1C323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6460" y="1665447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24D6B-121E-4CE8-B73F-C5A2C724CE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03327"/>
            <a:ext cx="2743200" cy="365125"/>
          </a:xfrm>
        </p:spPr>
        <p:txBody>
          <a:bodyPr/>
          <a:lstStyle/>
          <a:p>
            <a:fld id="{BF420119-8E72-4C91-B94C-D4A68BEBB29F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61534E-EDD4-468D-A6F5-E5896654D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CC31DD-1A24-4C0A-AC14-DAC2169DD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B55D-2E33-4F8E-9A1A-118FD2EC55CD}" type="slidenum">
              <a:rPr lang="en-GB" smtClean="0"/>
              <a:t>‹#›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A5405F-54A6-4AA8-8B8C-F9C960D96825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9770" y="5915503"/>
            <a:ext cx="1138238" cy="498157"/>
          </a:xfrm>
          <a:prstGeom prst="rect">
            <a:avLst/>
          </a:prstGeom>
        </p:spPr>
      </p:pic>
      <p:pic>
        <p:nvPicPr>
          <p:cNvPr id="14" name="Picture 13" descr="Shape, rectangle&#10;&#10;Description automatically generated">
            <a:extLst>
              <a:ext uri="{FF2B5EF4-FFF2-40B4-BE49-F238E27FC236}">
                <a16:creationId xmlns:a16="http://schemas.microsoft.com/office/drawing/2014/main" id="{383E1B5E-8CAE-47BE-F47E-9FA9C9373B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86" y="-349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392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FD7F7-86C8-478C-B9C6-47C657F36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0875C1-4456-47AC-B968-BBC7D9B278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E56FEF-D840-4455-9A2D-E6608C0A3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0119-8E72-4C91-B94C-D4A68BEBB29F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ED4A1-C9BA-499B-9F8D-2EC4EEC4C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BC741-9591-4E5E-8B56-D1A214B60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B55D-2E33-4F8E-9A1A-118FD2EC55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1955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0C40E-FFAE-4433-AC63-08106BA5E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0064E-0A16-415C-8F13-84E6B1B934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4ACB1A-D046-4162-B7F5-C54E93BFED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C08488-3F1C-496C-AC1A-E86606807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0119-8E72-4C91-B94C-D4A68BEBB29F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0B3C1A-5F2F-4FC3-94A4-A657693E6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6F70C4-630A-45FF-A90B-D6ECC1194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B55D-2E33-4F8E-9A1A-118FD2EC55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2136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34671-DDBB-42A2-8D55-A74835833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688066-2376-4AAF-AA5F-2D361CA297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4F9DF7-2822-4B81-A336-C74E953F1A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806660-145E-4667-9FEB-882CFA071C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A87AC2-B9F2-402F-85E6-2F4175DCBD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494D3D-09C4-464A-8FD8-6E74A6081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20119-8E72-4C91-B94C-D4A68BEBB29F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FDF8DD-6529-4342-A536-CAA0653BB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4415DE-4DCC-46EA-839E-C4805D16C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B55D-2E33-4F8E-9A1A-118FD2EC55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016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alphaModFix amt="9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720483-BB77-439A-A434-1B1D91EF3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A91B16-E00A-499A-B3C0-9A52732844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D62F8-C349-4D5B-83F9-29B2802059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420119-8E72-4C91-B94C-D4A68BEBB29F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0E5489-B1D5-4A96-9244-D2A07A6D54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AC084E-DA7B-4316-A6B6-8A6184ACA1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03B55D-2E33-4F8E-9A1A-118FD2EC55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6809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alphaModFix amt="9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720483-BB77-439A-A434-1B1D91EF3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A91B16-E00A-499A-B3C0-9A52732844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D62F8-C349-4D5B-83F9-29B2802059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420119-8E72-4C91-B94C-D4A68BEBB29F}" type="datetimeFigureOut">
              <a:rPr lang="en-GB" smtClean="0"/>
              <a:t>20/06/2025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0E5489-B1D5-4A96-9244-D2A07A6D54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AC084E-DA7B-4316-A6B6-8A6184ACA1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03B55D-2E33-4F8E-9A1A-118FD2EC55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6809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61" r:id="rId3"/>
    <p:sldLayoutId id="2147483662" r:id="rId4"/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customXml" Target="../ink/ink1.xml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embed/wXeIu7Vg9ek?rel=0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9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704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A screenshot of a video game">
            <a:extLst>
              <a:ext uri="{FF2B5EF4-FFF2-40B4-BE49-F238E27FC236}">
                <a16:creationId xmlns:a16="http://schemas.microsoft.com/office/drawing/2014/main" id="{9C34CFE6-6B05-4122-B643-DE230D4A2D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3" t="5647" r="12295" b="14666"/>
          <a:stretch/>
        </p:blipFill>
        <p:spPr>
          <a:xfrm>
            <a:off x="56107" y="1561027"/>
            <a:ext cx="3809396" cy="4899172"/>
          </a:xfrm>
          <a:prstGeom prst="rect">
            <a:avLst/>
          </a:prstGeom>
        </p:spPr>
      </p:pic>
      <p:sp>
        <p:nvSpPr>
          <p:cNvPr id="41" name="Cloud 40">
            <a:extLst>
              <a:ext uri="{FF2B5EF4-FFF2-40B4-BE49-F238E27FC236}">
                <a16:creationId xmlns:a16="http://schemas.microsoft.com/office/drawing/2014/main" id="{E2FAF34A-F9BC-B7B4-5D34-CF413DAF3A84}"/>
              </a:ext>
            </a:extLst>
          </p:cNvPr>
          <p:cNvSpPr/>
          <p:nvPr/>
        </p:nvSpPr>
        <p:spPr>
          <a:xfrm>
            <a:off x="5841401" y="1667435"/>
            <a:ext cx="4098663" cy="1420009"/>
          </a:xfrm>
          <a:prstGeom prst="cloud">
            <a:avLst/>
          </a:prstGeom>
          <a:solidFill>
            <a:srgbClr val="F2FAFD"/>
          </a:solidFill>
          <a:ln>
            <a:solidFill>
              <a:srgbClr val="F2FAF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9" name="Picture 38" descr="A cartoon characters on a screen&#10;&#10;AI-generated content may be incorrect.">
            <a:extLst>
              <a:ext uri="{FF2B5EF4-FFF2-40B4-BE49-F238E27FC236}">
                <a16:creationId xmlns:a16="http://schemas.microsoft.com/office/drawing/2014/main" id="{F7F29159-C6A2-6BAA-3F26-F20DBF43BF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29" b="11843"/>
          <a:stretch/>
        </p:blipFill>
        <p:spPr>
          <a:xfrm>
            <a:off x="4105616" y="2817464"/>
            <a:ext cx="3911615" cy="421944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3C8A567-CA99-E6B7-BAB2-FA1F72F06B08}"/>
              </a:ext>
            </a:extLst>
          </p:cNvPr>
          <p:cNvSpPr txBox="1"/>
          <p:nvPr/>
        </p:nvSpPr>
        <p:spPr>
          <a:xfrm>
            <a:off x="2903195" y="213517"/>
            <a:ext cx="6385609" cy="201869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50000"/>
              </a:lnSpc>
              <a:buSzPct val="150000"/>
              <a:defRPr/>
            </a:pPr>
            <a:r>
              <a:rPr lang="en-GB" altLang="en-US" sz="4400" b="1" dirty="0">
                <a:solidFill>
                  <a:srgbClr val="272557"/>
                </a:solidFill>
                <a:latin typeface="Gibson"/>
                <a:ea typeface="Gibson" pitchFamily="2" charset="77"/>
                <a:cs typeface="Calibri"/>
              </a:rPr>
              <a:t>Explore the Story Garden Magical Nature Theme</a:t>
            </a:r>
          </a:p>
        </p:txBody>
      </p:sp>
      <p:pic>
        <p:nvPicPr>
          <p:cNvPr id="3" name="Picture 2" descr="A cartoon of a child playing football&#10;&#10;AI-generated content may be incorrect.">
            <a:extLst>
              <a:ext uri="{FF2B5EF4-FFF2-40B4-BE49-F238E27FC236}">
                <a16:creationId xmlns:a16="http://schemas.microsoft.com/office/drawing/2014/main" id="{121523E5-030B-06B0-6BA1-362CF2FA8D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457" y="1267413"/>
            <a:ext cx="387864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5413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artoon of a green object carrying a book&#10;&#10;AI-generated content may be incorrect.">
            <a:extLst>
              <a:ext uri="{FF2B5EF4-FFF2-40B4-BE49-F238E27FC236}">
                <a16:creationId xmlns:a16="http://schemas.microsoft.com/office/drawing/2014/main" id="{B2DE9C16-2C2E-62B2-39BD-88C14C3CC4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5"/>
          <a:stretch/>
        </p:blipFill>
        <p:spPr>
          <a:xfrm flipH="1">
            <a:off x="9411766" y="3008200"/>
            <a:ext cx="2780233" cy="361016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8DA7E81-17CC-4428-921A-10E6EBCBFAB5}"/>
              </a:ext>
            </a:extLst>
          </p:cNvPr>
          <p:cNvSpPr txBox="1"/>
          <p:nvPr/>
        </p:nvSpPr>
        <p:spPr>
          <a:xfrm>
            <a:off x="2499773" y="93881"/>
            <a:ext cx="7192454" cy="98950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50000"/>
              </a:lnSpc>
              <a:buSzPct val="150000"/>
              <a:defRPr/>
            </a:pPr>
            <a:r>
              <a:rPr lang="en-GB" altLang="en-US" sz="4400" b="1" dirty="0">
                <a:solidFill>
                  <a:srgbClr val="272557"/>
                </a:solidFill>
                <a:latin typeface="Gibson"/>
                <a:ea typeface="Gibson" pitchFamily="2" charset="77"/>
                <a:cs typeface="Calibri"/>
              </a:rPr>
              <a:t>Take on the Challenge!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FD5D0B-BCEB-F10B-6C00-9FB9EB92B44B}"/>
              </a:ext>
            </a:extLst>
          </p:cNvPr>
          <p:cNvSpPr txBox="1"/>
          <p:nvPr/>
        </p:nvSpPr>
        <p:spPr>
          <a:xfrm>
            <a:off x="104065" y="1032524"/>
            <a:ext cx="6967648" cy="5737741"/>
          </a:xfrm>
          <a:prstGeom prst="round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Courier New,monospace"/>
              <a:buChar char="o"/>
            </a:pPr>
            <a:endParaRPr lang="en-GB" sz="2300" dirty="0">
              <a:solidFill>
                <a:srgbClr val="272557"/>
              </a:solidFill>
              <a:latin typeface="Gibson"/>
              <a:cs typeface="Arial"/>
            </a:endParaRPr>
          </a:p>
          <a:p>
            <a:pPr marL="342900" indent="-342900">
              <a:buFont typeface="Courier New,monospace"/>
              <a:buChar char="o"/>
            </a:pPr>
            <a:r>
              <a:rPr lang="en-GB" sz="2300" dirty="0">
                <a:solidFill>
                  <a:srgbClr val="272557"/>
                </a:solidFill>
                <a:latin typeface="Gibson"/>
                <a:cs typeface="Arial"/>
              </a:rPr>
              <a:t>Go to your library this summer to sign up and get your </a:t>
            </a:r>
            <a:r>
              <a:rPr lang="en-GB" sz="2300" b="1" dirty="0">
                <a:solidFill>
                  <a:srgbClr val="00B050"/>
                </a:solidFill>
                <a:latin typeface="Gibson"/>
                <a:cs typeface="Arial"/>
              </a:rPr>
              <a:t>Story Garden sticker booklet…</a:t>
            </a:r>
          </a:p>
          <a:p>
            <a:endParaRPr lang="en-GB" sz="2400" dirty="0">
              <a:solidFill>
                <a:srgbClr val="000000"/>
              </a:solidFill>
              <a:latin typeface="Gibson"/>
              <a:cs typeface="Arial"/>
            </a:endParaRPr>
          </a:p>
          <a:p>
            <a:pPr marL="342900" indent="-342900">
              <a:buFont typeface="Courier New,monospace"/>
              <a:buChar char="o"/>
            </a:pPr>
            <a:r>
              <a:rPr lang="en-GB" sz="2400" dirty="0">
                <a:solidFill>
                  <a:srgbClr val="272557"/>
                </a:solidFill>
                <a:latin typeface="Gibson"/>
                <a:cs typeface="Arial"/>
              </a:rPr>
              <a:t>Read books and </a:t>
            </a:r>
            <a:r>
              <a:rPr lang="en-GB" sz="2400" dirty="0">
                <a:solidFill>
                  <a:srgbClr val="EB3488"/>
                </a:solidFill>
                <a:latin typeface="Gibson"/>
                <a:cs typeface="Arial"/>
              </a:rPr>
              <a:t>collect stickers</a:t>
            </a:r>
            <a:r>
              <a:rPr lang="en-GB" sz="2400" dirty="0">
                <a:solidFill>
                  <a:srgbClr val="19C9D7"/>
                </a:solidFill>
                <a:latin typeface="Gibson"/>
                <a:cs typeface="Arial"/>
              </a:rPr>
              <a:t> </a:t>
            </a:r>
            <a:r>
              <a:rPr lang="en-GB" sz="2400" dirty="0">
                <a:solidFill>
                  <a:srgbClr val="272557"/>
                </a:solidFill>
                <a:latin typeface="Gibson"/>
                <a:cs typeface="Arial"/>
              </a:rPr>
              <a:t>and a bookmark as you work through the challenge</a:t>
            </a:r>
          </a:p>
          <a:p>
            <a:endParaRPr lang="en-GB" sz="2400" dirty="0">
              <a:solidFill>
                <a:srgbClr val="000000"/>
              </a:solidFill>
              <a:latin typeface="Gibson"/>
              <a:cs typeface="Arial"/>
            </a:endParaRPr>
          </a:p>
          <a:p>
            <a:pPr marL="342900" indent="-342900">
              <a:buFont typeface="Courier New,monospace"/>
              <a:buChar char="o"/>
            </a:pPr>
            <a:r>
              <a:rPr lang="en-GB" sz="2400" dirty="0">
                <a:solidFill>
                  <a:srgbClr val="272557"/>
                </a:solidFill>
                <a:latin typeface="Gibson"/>
                <a:cs typeface="Arial"/>
              </a:rPr>
              <a:t>Add the stickers to your poster to complete the Challenge</a:t>
            </a:r>
          </a:p>
          <a:p>
            <a:endParaRPr lang="en-GB" sz="2300" dirty="0">
              <a:solidFill>
                <a:srgbClr val="002060"/>
              </a:solidFill>
              <a:latin typeface="Gibson"/>
              <a:cs typeface="Arial"/>
            </a:endParaRPr>
          </a:p>
          <a:p>
            <a:pPr marL="342900" indent="-342900">
              <a:buFont typeface="Courier New"/>
              <a:buChar char="o"/>
            </a:pPr>
            <a:r>
              <a:rPr lang="en-GB" sz="2400" dirty="0">
                <a:solidFill>
                  <a:srgbClr val="272557"/>
                </a:solidFill>
                <a:latin typeface="Gibson"/>
                <a:cs typeface="Arial"/>
              </a:rPr>
              <a:t>Remember, you can </a:t>
            </a:r>
            <a:r>
              <a:rPr lang="en-GB" sz="2400" dirty="0">
                <a:solidFill>
                  <a:srgbClr val="EB3488"/>
                </a:solidFill>
                <a:latin typeface="Gibson"/>
                <a:cs typeface="Arial"/>
              </a:rPr>
              <a:t>read ANYTHING</a:t>
            </a:r>
            <a:r>
              <a:rPr lang="en-GB" sz="2400" dirty="0">
                <a:solidFill>
                  <a:srgbClr val="19C9D7"/>
                </a:solidFill>
                <a:latin typeface="Gibson"/>
                <a:cs typeface="Arial"/>
              </a:rPr>
              <a:t> </a:t>
            </a:r>
            <a:r>
              <a:rPr lang="en-GB" sz="2400" dirty="0">
                <a:solidFill>
                  <a:srgbClr val="272557"/>
                </a:solidFill>
                <a:latin typeface="Gibson"/>
                <a:cs typeface="Arial"/>
              </a:rPr>
              <a:t>you like. It could be a book, comic, eBook or audiobook – they all count!</a:t>
            </a:r>
            <a:r>
              <a:rPr lang="en-US" sz="2400" dirty="0">
                <a:latin typeface="Gibson"/>
                <a:cs typeface="Arial"/>
              </a:rPr>
              <a:t>​</a:t>
            </a:r>
            <a:endParaRPr lang="en-US" sz="2400" dirty="0">
              <a:ea typeface="Calibri" panose="020F0502020204030204"/>
              <a:cs typeface="Calibri" panose="020F0502020204030204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GB" sz="2300" dirty="0">
              <a:solidFill>
                <a:srgbClr val="272557"/>
              </a:solidFill>
              <a:latin typeface="Gibson"/>
              <a:cs typeface="Arial"/>
            </a:endParaRPr>
          </a:p>
        </p:txBody>
      </p:sp>
      <p:pic>
        <p:nvPicPr>
          <p:cNvPr id="10" name="Picture 9" descr="An orange arrow pointing up&#10;&#10;Description automatically generated">
            <a:extLst>
              <a:ext uri="{FF2B5EF4-FFF2-40B4-BE49-F238E27FC236}">
                <a16:creationId xmlns:a16="http://schemas.microsoft.com/office/drawing/2014/main" id="{D8D8B739-1DD4-6B87-4B92-14AE08B3A8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92343">
            <a:off x="6006522" y="1758552"/>
            <a:ext cx="1410590" cy="1021355"/>
          </a:xfrm>
          <a:prstGeom prst="rect">
            <a:avLst/>
          </a:prstGeom>
        </p:spPr>
      </p:pic>
      <p:pic>
        <p:nvPicPr>
          <p:cNvPr id="22" name="Picture 21" descr="Hands holding a book with cartoon characters&#10;&#10;AI-generated content may be incorrect.">
            <a:extLst>
              <a:ext uri="{FF2B5EF4-FFF2-40B4-BE49-F238E27FC236}">
                <a16:creationId xmlns:a16="http://schemas.microsoft.com/office/drawing/2014/main" id="{B58F7597-98BD-3501-2A94-A1FE55B110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46" b="8160"/>
          <a:stretch/>
        </p:blipFill>
        <p:spPr>
          <a:xfrm>
            <a:off x="6295272" y="3582116"/>
            <a:ext cx="3852580" cy="3275884"/>
          </a:xfrm>
          <a:prstGeom prst="rect">
            <a:avLst/>
          </a:prstGeom>
          <a:effectLst>
            <a:glow rad="65425">
              <a:schemeClr val="bg1">
                <a:alpha val="69000"/>
              </a:schemeClr>
            </a:glow>
          </a:effectLst>
        </p:spPr>
      </p:pic>
      <p:pic>
        <p:nvPicPr>
          <p:cNvPr id="3" name="Picture 2" descr="An orange arrow pointing up&#10;&#10;Description automatically generated">
            <a:extLst>
              <a:ext uri="{FF2B5EF4-FFF2-40B4-BE49-F238E27FC236}">
                <a16:creationId xmlns:a16="http://schemas.microsoft.com/office/drawing/2014/main" id="{E6C6FB3A-F379-8234-DD84-DECC840B66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42327">
            <a:off x="5964078" y="4088852"/>
            <a:ext cx="1004434" cy="896006"/>
          </a:xfrm>
          <a:prstGeom prst="rect">
            <a:avLst/>
          </a:prstGeom>
        </p:spPr>
      </p:pic>
      <p:pic>
        <p:nvPicPr>
          <p:cNvPr id="5" name="Picture 4" descr="A cartoon of a monster&#10;&#10;AI-generated content may be incorrect.">
            <a:extLst>
              <a:ext uri="{FF2B5EF4-FFF2-40B4-BE49-F238E27FC236}">
                <a16:creationId xmlns:a16="http://schemas.microsoft.com/office/drawing/2014/main" id="{0D2E82FC-5B33-A840-13F2-3C7E765123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6573">
            <a:off x="10134733" y="284114"/>
            <a:ext cx="692667" cy="2650947"/>
          </a:xfrm>
          <a:prstGeom prst="rect">
            <a:avLst/>
          </a:prstGeom>
        </p:spPr>
      </p:pic>
      <p:pic>
        <p:nvPicPr>
          <p:cNvPr id="6" name="Picture 5" descr="A poster of a story garden&#10;&#10;AI-generated content may be incorrect.">
            <a:extLst>
              <a:ext uri="{FF2B5EF4-FFF2-40B4-BE49-F238E27FC236}">
                <a16:creationId xmlns:a16="http://schemas.microsoft.com/office/drawing/2014/main" id="{75B59EDA-B2FF-E9D3-EDDB-5FA38E2460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296" y="950606"/>
            <a:ext cx="1744888" cy="249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657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5EFDEF2-CF85-4ED7-91DA-D21A1E660ABB}"/>
              </a:ext>
            </a:extLst>
          </p:cNvPr>
          <p:cNvSpPr txBox="1"/>
          <p:nvPr/>
        </p:nvSpPr>
        <p:spPr>
          <a:xfrm>
            <a:off x="2007724" y="646874"/>
            <a:ext cx="8486297" cy="2485787"/>
          </a:xfrm>
          <a:prstGeom prst="round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kumimoji="0" lang="en-GB" alt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272557"/>
                </a:solidFill>
                <a:effectLst/>
                <a:uLnTx/>
                <a:uFillTx/>
                <a:latin typeface="Gibson"/>
                <a:ea typeface="Gibson" pitchFamily="2" charset="77"/>
              </a:rPr>
              <a:t>Complete the Challenge to be awarded your </a:t>
            </a:r>
          </a:p>
          <a:p>
            <a:pPr algn="ctr">
              <a:defRPr/>
            </a:pPr>
            <a:r>
              <a:rPr kumimoji="0" lang="en-GB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E53191"/>
                </a:solidFill>
                <a:effectLst/>
                <a:uLnTx/>
                <a:uFillTx/>
                <a:latin typeface="Gibson"/>
                <a:ea typeface="Gibson" pitchFamily="2" charset="77"/>
              </a:rPr>
              <a:t>certificate of achievement</a:t>
            </a:r>
            <a:r>
              <a:rPr lang="en-GB" altLang="en-US" sz="3500" b="1" dirty="0">
                <a:solidFill>
                  <a:srgbClr val="E53191"/>
                </a:solidFill>
                <a:latin typeface="Gibson" pitchFamily="2" charset="77"/>
                <a:ea typeface="Gibson" pitchFamily="2" charset="77"/>
              </a:rPr>
              <a:t> </a:t>
            </a:r>
          </a:p>
          <a:p>
            <a:pPr algn="ctr">
              <a:defRPr/>
            </a:pPr>
            <a:r>
              <a:rPr lang="en-GB" altLang="en-US" sz="3500" b="1" dirty="0">
                <a:solidFill>
                  <a:srgbClr val="E53191"/>
                </a:solidFill>
                <a:latin typeface="Gibson" pitchFamily="2" charset="77"/>
                <a:ea typeface="Gibson" pitchFamily="2" charset="77"/>
              </a:rPr>
              <a:t>and </a:t>
            </a:r>
          </a:p>
          <a:p>
            <a:pPr algn="ctr">
              <a:defRPr/>
            </a:pPr>
            <a:r>
              <a:rPr lang="en-GB" altLang="en-US" sz="3500" b="1" dirty="0">
                <a:solidFill>
                  <a:srgbClr val="E53191"/>
                </a:solidFill>
                <a:latin typeface="Gibson" pitchFamily="2" charset="77"/>
                <a:ea typeface="Gibson" pitchFamily="2" charset="77"/>
              </a:rPr>
              <a:t>medal!</a:t>
            </a:r>
            <a:endParaRPr lang="en-US" sz="3500" b="1" dirty="0">
              <a:solidFill>
                <a:srgbClr val="E53191"/>
              </a:solidFill>
              <a:latin typeface="Gibson" pitchFamily="2" charset="77"/>
              <a:ea typeface="Gibson" pitchFamily="2" charset="77"/>
              <a:cs typeface="Calibri" panose="020F0502020204030204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A9BF086-DCCD-59F2-59E7-461C11AC9E31}"/>
                  </a:ext>
                </a:extLst>
              </p14:cNvPr>
              <p14:cNvContentPartPr/>
              <p14:nvPr/>
            </p14:nvContentPartPr>
            <p14:xfrm>
              <a:off x="13011844" y="732928"/>
              <a:ext cx="9525" cy="9525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A9BF086-DCCD-59F2-59E7-461C11AC9E3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853094" y="637678"/>
                <a:ext cx="323850" cy="19812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Picture 2">
            <a:extLst>
              <a:ext uri="{FF2B5EF4-FFF2-40B4-BE49-F238E27FC236}">
                <a16:creationId xmlns:a16="http://schemas.microsoft.com/office/drawing/2014/main" id="{1455527F-BAA9-93F2-59AA-A92BC5E498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812118">
            <a:off x="2683178" y="2462646"/>
            <a:ext cx="2688373" cy="3808528"/>
          </a:xfrm>
          <a:prstGeom prst="rect">
            <a:avLst/>
          </a:prstGeom>
        </p:spPr>
      </p:pic>
      <p:pic>
        <p:nvPicPr>
          <p:cNvPr id="23" name="Picture 22" descr="A group of cartoon characters&#10;&#10;AI-generated content may be incorrect.">
            <a:extLst>
              <a:ext uri="{FF2B5EF4-FFF2-40B4-BE49-F238E27FC236}">
                <a16:creationId xmlns:a16="http://schemas.microsoft.com/office/drawing/2014/main" id="{9FFCE138-13CD-5B38-1390-FF14211014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1" t="68159" r="25566"/>
          <a:stretch/>
        </p:blipFill>
        <p:spPr>
          <a:xfrm>
            <a:off x="129200" y="4967711"/>
            <a:ext cx="1878524" cy="1890289"/>
          </a:xfrm>
          <a:prstGeom prst="rect">
            <a:avLst/>
          </a:prstGeom>
        </p:spPr>
      </p:pic>
      <p:pic>
        <p:nvPicPr>
          <p:cNvPr id="6" name="Picture 5" descr="A wooden medallion with text on it&#10;&#10;AI-generated content may be incorrect.">
            <a:extLst>
              <a:ext uri="{FF2B5EF4-FFF2-40B4-BE49-F238E27FC236}">
                <a16:creationId xmlns:a16="http://schemas.microsoft.com/office/drawing/2014/main" id="{AEC09E4B-546C-217A-CF82-2ED3F95EB5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02" b="96799" l="1970" r="98165">
                        <a14:foregroundMark x1="2014" y1="50676" x2="2014" y2="50676"/>
                        <a14:foregroundMark x1="30304" y1="7710" x2="30304" y2="7710"/>
                        <a14:foregroundMark x1="75246" y1="13120" x2="75246" y2="13120"/>
                        <a14:foregroundMark x1="98165" y1="48422" x2="98165" y2="48422"/>
                        <a14:foregroundMark x1="49194" y1="96844" x2="49194" y2="96844"/>
                        <a14:foregroundMark x1="46509" y1="4509" x2="46509" y2="4509"/>
                        <a14:foregroundMark x1="67592" y1="7710" x2="67592" y2="7710"/>
                        <a14:foregroundMark x1="64011" y1="17628" x2="64011" y2="17628"/>
                        <a14:foregroundMark x1="60877" y1="19477" x2="60877" y2="19477"/>
                        <a14:foregroundMark x1="61325" y1="9062" x2="61325" y2="9062"/>
                        <a14:foregroundMark x1="49194" y1="902" x2="49194" y2="902"/>
                        <a14:foregroundMark x1="50985" y1="902" x2="50985" y2="902"/>
                        <a14:foregroundMark x1="55909" y1="4509" x2="55909" y2="4509"/>
                        <a14:foregroundMark x1="50090" y1="2705" x2="50090" y2="2705"/>
                        <a14:foregroundMark x1="46509" y1="2254" x2="46509" y2="2254"/>
                        <a14:foregroundMark x1="55013" y1="1803" x2="55013" y2="18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643" y="3132661"/>
            <a:ext cx="1746346" cy="1733839"/>
          </a:xfrm>
          <a:prstGeom prst="rect">
            <a:avLst/>
          </a:prstGeom>
        </p:spPr>
      </p:pic>
      <p:pic>
        <p:nvPicPr>
          <p:cNvPr id="8" name="Picture 7" descr="A cartoon of a butterfly&#10;&#10;AI-generated content may be incorrect.">
            <a:extLst>
              <a:ext uri="{FF2B5EF4-FFF2-40B4-BE49-F238E27FC236}">
                <a16:creationId xmlns:a16="http://schemas.microsoft.com/office/drawing/2014/main" id="{9283EB68-90FF-1604-CA53-E31E3C873F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114" y="671504"/>
            <a:ext cx="2248953" cy="1341226"/>
          </a:xfrm>
          <a:prstGeom prst="rect">
            <a:avLst/>
          </a:prstGeom>
        </p:spPr>
      </p:pic>
      <p:pic>
        <p:nvPicPr>
          <p:cNvPr id="10" name="Picture 9" descr="A cartoon of a bug&#10;&#10;AI-generated content may be incorrect.">
            <a:extLst>
              <a:ext uri="{FF2B5EF4-FFF2-40B4-BE49-F238E27FC236}">
                <a16:creationId xmlns:a16="http://schemas.microsoft.com/office/drawing/2014/main" id="{A311E0C8-30F7-8178-67CD-F87A34324D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609" y="1388599"/>
            <a:ext cx="1719075" cy="1432563"/>
          </a:xfrm>
          <a:prstGeom prst="rect">
            <a:avLst/>
          </a:prstGeom>
        </p:spPr>
      </p:pic>
      <p:pic>
        <p:nvPicPr>
          <p:cNvPr id="12" name="Picture 11" descr="A cartoon of a rock with grass and a book on it&#10;&#10;AI-generated content may be incorrect.">
            <a:extLst>
              <a:ext uri="{FF2B5EF4-FFF2-40B4-BE49-F238E27FC236}">
                <a16:creationId xmlns:a16="http://schemas.microsoft.com/office/drawing/2014/main" id="{D06AB682-40A1-BC57-2CA1-D4923AB75D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18"/>
          <a:stretch/>
        </p:blipFill>
        <p:spPr>
          <a:xfrm>
            <a:off x="8611123" y="3725339"/>
            <a:ext cx="3580878" cy="338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1946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73E2A-24F9-48F6-9E1B-D0D06606C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200" y="1572170"/>
            <a:ext cx="8001600" cy="611563"/>
          </a:xfrm>
        </p:spPr>
        <p:txBody>
          <a:bodyPr>
            <a:noAutofit/>
          </a:bodyPr>
          <a:lstStyle/>
          <a:p>
            <a:pPr algn="ctr"/>
            <a:r>
              <a:rPr lang="en-GB" b="1" dirty="0">
                <a:solidFill>
                  <a:srgbClr val="EB3488"/>
                </a:solidFill>
                <a:latin typeface="Gibson"/>
                <a:ea typeface="Gibson" pitchFamily="2" charset="77"/>
                <a:cs typeface="Calibri"/>
              </a:rPr>
              <a:t>Take part this summer!</a:t>
            </a:r>
          </a:p>
          <a:p>
            <a:pPr algn="ctr"/>
            <a:endParaRPr lang="en-US" sz="3200" b="1" dirty="0">
              <a:solidFill>
                <a:srgbClr val="ED9B28"/>
              </a:solidFill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9BF1B8-5F47-489D-B86C-7A75ABBE30F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595437" y="2183733"/>
            <a:ext cx="6997033" cy="3869197"/>
          </a:xfrm>
          <a:prstGeom prst="round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 defTabSz="758825">
              <a:spcBef>
                <a:spcPts val="700"/>
              </a:spcBef>
              <a:buClr>
                <a:srgbClr val="951B81"/>
              </a:buClr>
              <a:buNone/>
            </a:pPr>
            <a:r>
              <a:rPr lang="en-GB" sz="3200" i="1" dirty="0">
                <a:solidFill>
                  <a:srgbClr val="272557"/>
                </a:solidFill>
                <a:latin typeface="Gibson"/>
                <a:ea typeface="Gibson" pitchFamily="2" charset="77"/>
                <a:cs typeface="Calibri" panose="020F0502020204030204"/>
              </a:rPr>
              <a:t>​</a:t>
            </a:r>
            <a:r>
              <a:rPr lang="en-GB" altLang="en-US" sz="3200" dirty="0">
                <a:latin typeface="Raleway" panose="020B0503030101060003" pitchFamily="34" charset="0"/>
                <a:ea typeface="Tw Cen MT" panose="020B0602020104020603" pitchFamily="34" charset="0"/>
                <a:cs typeface="Tw Cen MT" panose="020B0602020104020603" pitchFamily="34" charset="0"/>
                <a:sym typeface="Tw Cen MT" panose="020B0602020104020603" pitchFamily="34" charset="0"/>
              </a:rPr>
              <a:t>Join in at any Nottinghamshire Inspire library.</a:t>
            </a:r>
          </a:p>
          <a:p>
            <a:pPr marL="0" indent="0" algn="ctr" defTabSz="758825">
              <a:spcBef>
                <a:spcPts val="700"/>
              </a:spcBef>
              <a:buClr>
                <a:srgbClr val="951B81"/>
              </a:buClr>
              <a:buNone/>
            </a:pPr>
            <a:endParaRPr lang="en-GB" altLang="en-US" sz="1800" dirty="0">
              <a:latin typeface="Raleway" panose="020B0503030101060003" pitchFamily="34" charset="0"/>
              <a:ea typeface="Tw Cen MT" panose="020B0602020104020603" pitchFamily="34" charset="0"/>
              <a:cs typeface="Tw Cen MT" panose="020B0602020104020603" pitchFamily="34" charset="0"/>
              <a:sym typeface="Tw Cen MT" panose="020B0602020104020603" pitchFamily="34" charset="0"/>
            </a:endParaRPr>
          </a:p>
          <a:p>
            <a:pPr marL="0" indent="0" algn="ctr" defTabSz="758825">
              <a:spcBef>
                <a:spcPts val="700"/>
              </a:spcBef>
              <a:buClr>
                <a:srgbClr val="951B81"/>
              </a:buClr>
              <a:buNone/>
            </a:pPr>
            <a:r>
              <a:rPr lang="en-GB" altLang="en-US" sz="3200" dirty="0">
                <a:latin typeface="Raleway" panose="020B0503030101060003" pitchFamily="34" charset="0"/>
                <a:ea typeface="Tw Cen MT" panose="020B0602020104020603" pitchFamily="34" charset="0"/>
                <a:cs typeface="Tw Cen MT" panose="020B0602020104020603" pitchFamily="34" charset="0"/>
                <a:sym typeface="Tw Cen MT" panose="020B0602020104020603" pitchFamily="34" charset="0"/>
              </a:rPr>
              <a:t>It’s FREE!</a:t>
            </a:r>
          </a:p>
          <a:p>
            <a:pPr marL="0" indent="0" algn="ctr" defTabSz="758825">
              <a:spcBef>
                <a:spcPts val="700"/>
              </a:spcBef>
              <a:buClr>
                <a:srgbClr val="951B81"/>
              </a:buClr>
              <a:buNone/>
            </a:pPr>
            <a:endParaRPr lang="en-GB" altLang="en-US" sz="1800" dirty="0">
              <a:latin typeface="Raleway" panose="020B0503030101060003" pitchFamily="34" charset="0"/>
              <a:ea typeface="Tw Cen MT" panose="020B0602020104020603" pitchFamily="34" charset="0"/>
              <a:cs typeface="Tw Cen MT" panose="020B0602020104020603" pitchFamily="34" charset="0"/>
              <a:sym typeface="Tw Cen MT" panose="020B0602020104020603" pitchFamily="34" charset="0"/>
            </a:endParaRPr>
          </a:p>
          <a:p>
            <a:pPr marL="0" indent="0" algn="ctr" defTabSz="758825">
              <a:spcBef>
                <a:spcPts val="700"/>
              </a:spcBef>
              <a:buClr>
                <a:srgbClr val="951B81"/>
              </a:buClr>
              <a:buNone/>
            </a:pPr>
            <a:r>
              <a:rPr lang="en-GB" altLang="en-US" sz="3200" dirty="0">
                <a:latin typeface="Raleway" panose="020B0503030101060003" pitchFamily="34" charset="0"/>
                <a:ea typeface="Tw Cen MT" panose="020B0602020104020603" pitchFamily="34" charset="0"/>
                <a:cs typeface="Tw Cen MT" panose="020B0602020104020603" pitchFamily="34" charset="0"/>
                <a:sym typeface="Tw Cen MT" panose="020B0602020104020603" pitchFamily="34" charset="0"/>
              </a:rPr>
              <a:t>Story Garden starts on </a:t>
            </a:r>
          </a:p>
          <a:p>
            <a:pPr marL="0" indent="0" algn="ctr">
              <a:buNone/>
            </a:pPr>
            <a:r>
              <a:rPr lang="en-GB" altLang="en-US" sz="3200" b="1" dirty="0">
                <a:latin typeface="Raleway" panose="020B0503030101060003" pitchFamily="34" charset="0"/>
                <a:ea typeface="Tw Cen MT" panose="020B0602020104020603" pitchFamily="34" charset="0"/>
                <a:cs typeface="Tw Cen MT" panose="020B0602020104020603" pitchFamily="34" charset="0"/>
                <a:sym typeface="Tw Cen MT" panose="020B0602020104020603" pitchFamily="34" charset="0"/>
              </a:rPr>
              <a:t>Saturday 5 July</a:t>
            </a:r>
            <a:endParaRPr lang="en-GB" altLang="en-US" sz="3200" b="1" dirty="0">
              <a:latin typeface="Raleway" panose="020B0503030101060003" pitchFamily="34" charset="0"/>
              <a:ea typeface="Tw Cen MT" panose="020B0602020104020603" pitchFamily="34" charset="0"/>
              <a:cs typeface="Tw Cen MT" panose="020B0602020104020603" pitchFamily="34" charset="0"/>
              <a:sym typeface="Tw Cen MT" panose="020B0602020104020603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 algn="ctr">
              <a:buNone/>
            </a:pPr>
            <a:endParaRPr lang="en-GB" sz="3200" i="1" dirty="0">
              <a:solidFill>
                <a:srgbClr val="272557"/>
              </a:solidFill>
              <a:latin typeface="Gibson"/>
              <a:ea typeface="Gibson" pitchFamily="2" charset="77"/>
              <a:cs typeface="Calibri" panose="020F0502020204030204"/>
            </a:endParaRPr>
          </a:p>
        </p:txBody>
      </p:sp>
      <p:pic>
        <p:nvPicPr>
          <p:cNvPr id="4" name="Picture 3" descr="A cartoon of a paper and a pencil&#10;&#10;AI-generated content may be incorrect.">
            <a:extLst>
              <a:ext uri="{FF2B5EF4-FFF2-40B4-BE49-F238E27FC236}">
                <a16:creationId xmlns:a16="http://schemas.microsoft.com/office/drawing/2014/main" id="{1DC2F8FE-EADB-B3A8-01C5-4D24FC0998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92" y="565829"/>
            <a:ext cx="2367445" cy="2177371"/>
          </a:xfrm>
          <a:prstGeom prst="rect">
            <a:avLst/>
          </a:prstGeom>
        </p:spPr>
      </p:pic>
      <p:pic>
        <p:nvPicPr>
          <p:cNvPr id="6" name="Picture 5" descr="A group of cartoon kids&#10;&#10;AI-generated content may be incorrect.">
            <a:extLst>
              <a:ext uri="{FF2B5EF4-FFF2-40B4-BE49-F238E27FC236}">
                <a16:creationId xmlns:a16="http://schemas.microsoft.com/office/drawing/2014/main" id="{D8221C45-53F4-DB30-52D7-DFD805FFD3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5" r="56641" b="56680"/>
          <a:stretch/>
        </p:blipFill>
        <p:spPr>
          <a:xfrm>
            <a:off x="9060264" y="2964847"/>
            <a:ext cx="2786790" cy="3809829"/>
          </a:xfrm>
          <a:prstGeom prst="rect">
            <a:avLst/>
          </a:prstGeom>
        </p:spPr>
      </p:pic>
      <p:pic>
        <p:nvPicPr>
          <p:cNvPr id="7" name="Picture 6" descr="A cartoon of a child holding a potted plant&#10;&#10;AI-generated content may be incorrect.">
            <a:extLst>
              <a:ext uri="{FF2B5EF4-FFF2-40B4-BE49-F238E27FC236}">
                <a16:creationId xmlns:a16="http://schemas.microsoft.com/office/drawing/2014/main" id="{3EACEEEA-BD5D-388E-5005-2876D6E4DC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45" r="4175" b="18072"/>
          <a:stretch/>
        </p:blipFill>
        <p:spPr>
          <a:xfrm>
            <a:off x="-602694" y="3322228"/>
            <a:ext cx="4153398" cy="373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7258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hildren's book&#10;&#10;AI-generated content may be incorrect.">
            <a:extLst>
              <a:ext uri="{FF2B5EF4-FFF2-40B4-BE49-F238E27FC236}">
                <a16:creationId xmlns:a16="http://schemas.microsoft.com/office/drawing/2014/main" id="{A4E14896-AA0C-4BFF-2726-06A02D1CA8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7" y="1458548"/>
            <a:ext cx="3725248" cy="25905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956B94-CF21-45AC-9ADF-B8A418034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734" y="452124"/>
            <a:ext cx="8810527" cy="813765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rgbClr val="272557"/>
                </a:solidFill>
                <a:latin typeface="Gibson"/>
                <a:ea typeface="Gibson" pitchFamily="2" charset="77"/>
              </a:rPr>
              <a:t>You can also take part online!</a:t>
            </a:r>
            <a:endParaRPr lang="en-GB" b="1" dirty="0">
              <a:solidFill>
                <a:srgbClr val="272557"/>
              </a:solidFill>
              <a:latin typeface="Gibson"/>
              <a:ea typeface="Gibson" pitchFamily="2" charset="77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3C1E1A-6BD2-409A-B1AB-0C99C725E504}"/>
              </a:ext>
            </a:extLst>
          </p:cNvPr>
          <p:cNvSpPr txBox="1"/>
          <p:nvPr/>
        </p:nvSpPr>
        <p:spPr>
          <a:xfrm>
            <a:off x="1604577" y="5677895"/>
            <a:ext cx="898284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Gibson"/>
                <a:ea typeface="Gibson" pitchFamily="2" charset="77"/>
              </a:rPr>
              <a:t>summerreadingchallenge.org.uk</a:t>
            </a:r>
            <a:endParaRPr lang="en-US" sz="3600" b="1" dirty="0">
              <a:solidFill>
                <a:schemeClr val="bg1"/>
              </a:solidFill>
              <a:latin typeface="Gibson"/>
              <a:ea typeface="Gibson" pitchFamily="2" charset="77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F6138D-3F36-4067-A3A4-B52FE3AC025D}"/>
              </a:ext>
            </a:extLst>
          </p:cNvPr>
          <p:cNvSpPr txBox="1"/>
          <p:nvPr/>
        </p:nvSpPr>
        <p:spPr>
          <a:xfrm>
            <a:off x="4419015" y="2164974"/>
            <a:ext cx="7413171" cy="476726"/>
          </a:xfrm>
          <a:prstGeom prst="round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dirty="0">
                <a:solidFill>
                  <a:srgbClr val="009F3C"/>
                </a:solidFill>
                <a:latin typeface="Gibson"/>
                <a:ea typeface="Gibson" pitchFamily="2" charset="77"/>
              </a:rPr>
              <a:t>✰ Rate</a:t>
            </a:r>
            <a:r>
              <a:rPr lang="en-US" sz="2200" dirty="0">
                <a:solidFill>
                  <a:srgbClr val="7B9F15"/>
                </a:solidFill>
                <a:latin typeface="Gibson"/>
                <a:ea typeface="Gibson" pitchFamily="2" charset="77"/>
              </a:rPr>
              <a:t> </a:t>
            </a:r>
            <a:r>
              <a:rPr lang="en-US" sz="2200" dirty="0">
                <a:solidFill>
                  <a:srgbClr val="272557"/>
                </a:solidFill>
                <a:latin typeface="Gibson"/>
                <a:ea typeface="Gibson" pitchFamily="2" charset="77"/>
              </a:rPr>
              <a:t>and </a:t>
            </a:r>
            <a:r>
              <a:rPr lang="en-US" sz="2200" dirty="0">
                <a:solidFill>
                  <a:srgbClr val="009F3C"/>
                </a:solidFill>
                <a:latin typeface="Gibson"/>
                <a:ea typeface="Gibson" pitchFamily="2" charset="77"/>
              </a:rPr>
              <a:t>review </a:t>
            </a:r>
            <a:r>
              <a:rPr lang="en-US" sz="2200" dirty="0">
                <a:solidFill>
                  <a:srgbClr val="272557"/>
                </a:solidFill>
                <a:latin typeface="Gibson"/>
                <a:ea typeface="Gibson" pitchFamily="2" charset="77"/>
              </a:rPr>
              <a:t>your books to unlock digital badges</a:t>
            </a:r>
            <a:endParaRPr lang="en-US" sz="2200" dirty="0">
              <a:solidFill>
                <a:srgbClr val="272557"/>
              </a:solidFill>
              <a:latin typeface="Gibson"/>
              <a:ea typeface="Gibson" pitchFamily="2" charset="77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156CB7-8C98-436B-BD12-27A395FE2B52}"/>
              </a:ext>
            </a:extLst>
          </p:cNvPr>
          <p:cNvSpPr txBox="1"/>
          <p:nvPr/>
        </p:nvSpPr>
        <p:spPr>
          <a:xfrm>
            <a:off x="4419015" y="2752719"/>
            <a:ext cx="7413171" cy="476726"/>
          </a:xfrm>
          <a:prstGeom prst="round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dirty="0">
                <a:solidFill>
                  <a:srgbClr val="272557"/>
                </a:solidFill>
                <a:latin typeface="Gibson"/>
                <a:ea typeface="Gibson" pitchFamily="2" charset="77"/>
              </a:rPr>
              <a:t>✰ Play</a:t>
            </a:r>
            <a:r>
              <a:rPr lang="en-US" sz="2200" dirty="0">
                <a:latin typeface="Gibson"/>
                <a:ea typeface="Gibson" pitchFamily="2" charset="77"/>
              </a:rPr>
              <a:t> </a:t>
            </a:r>
            <a:r>
              <a:rPr lang="en-US" sz="2200" dirty="0">
                <a:solidFill>
                  <a:srgbClr val="009F3C"/>
                </a:solidFill>
                <a:latin typeface="Gibson"/>
                <a:ea typeface="Gibson" pitchFamily="2" charset="77"/>
              </a:rPr>
              <a:t>games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Gibson"/>
                <a:ea typeface="Gibson" pitchFamily="2" charset="77"/>
              </a:rPr>
              <a:t> </a:t>
            </a:r>
            <a:r>
              <a:rPr lang="en-US" sz="2200" dirty="0">
                <a:solidFill>
                  <a:srgbClr val="272557"/>
                </a:solidFill>
                <a:latin typeface="Gibson"/>
                <a:ea typeface="Gibson" pitchFamily="2" charset="77"/>
              </a:rPr>
              <a:t>and enter </a:t>
            </a:r>
            <a:r>
              <a:rPr lang="en-US" sz="2200" dirty="0">
                <a:solidFill>
                  <a:srgbClr val="009F3C"/>
                </a:solidFill>
                <a:latin typeface="Gibson"/>
                <a:ea typeface="Gibson" pitchFamily="2" charset="77"/>
              </a:rPr>
              <a:t>competitions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141B28-7942-41A6-82AF-EF9B0A918BF8}"/>
              </a:ext>
            </a:extLst>
          </p:cNvPr>
          <p:cNvSpPr txBox="1"/>
          <p:nvPr/>
        </p:nvSpPr>
        <p:spPr>
          <a:xfrm>
            <a:off x="4419015" y="3340463"/>
            <a:ext cx="7413171" cy="851297"/>
          </a:xfrm>
          <a:prstGeom prst="round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dirty="0">
                <a:solidFill>
                  <a:srgbClr val="00B050"/>
                </a:solidFill>
                <a:latin typeface="Gibson"/>
                <a:ea typeface="Gibson" pitchFamily="2" charset="77"/>
              </a:rPr>
              <a:t>✰</a:t>
            </a:r>
            <a:r>
              <a:rPr lang="en-US" sz="2200" dirty="0">
                <a:solidFill>
                  <a:srgbClr val="272557"/>
                </a:solidFill>
                <a:latin typeface="Gibson"/>
                <a:ea typeface="Gibson" pitchFamily="2" charset="77"/>
              </a:rPr>
              <a:t> Use the</a:t>
            </a:r>
            <a:r>
              <a:rPr lang="en-US" sz="2200" dirty="0">
                <a:solidFill>
                  <a:srgbClr val="ED9B28"/>
                </a:solidFill>
                <a:latin typeface="Gibson"/>
                <a:ea typeface="Gibson" pitchFamily="2" charset="77"/>
              </a:rPr>
              <a:t> </a:t>
            </a:r>
            <a:r>
              <a:rPr lang="en-US" sz="2200" dirty="0">
                <a:solidFill>
                  <a:srgbClr val="009F3C"/>
                </a:solidFill>
                <a:latin typeface="Gibson"/>
                <a:ea typeface="Gibson" pitchFamily="2" charset="77"/>
              </a:rPr>
              <a:t>Book Sorter </a:t>
            </a:r>
            <a:r>
              <a:rPr lang="en-US" sz="2200" dirty="0">
                <a:solidFill>
                  <a:srgbClr val="272557"/>
                </a:solidFill>
                <a:latin typeface="Gibson"/>
                <a:ea typeface="Gibson" pitchFamily="2" charset="77"/>
              </a:rPr>
              <a:t>to find books recommended by           other children</a:t>
            </a:r>
            <a:endParaRPr lang="en-US" sz="2200" dirty="0">
              <a:solidFill>
                <a:srgbClr val="272557"/>
              </a:solidFill>
              <a:latin typeface="Gibson"/>
              <a:ea typeface="Gibson" pitchFamily="2" charset="77"/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94D46B-5B92-4BBC-AA61-5FB062E4417F}"/>
              </a:ext>
            </a:extLst>
          </p:cNvPr>
          <p:cNvSpPr txBox="1"/>
          <p:nvPr/>
        </p:nvSpPr>
        <p:spPr>
          <a:xfrm>
            <a:off x="4410126" y="1577229"/>
            <a:ext cx="7413171" cy="476726"/>
          </a:xfrm>
          <a:prstGeom prst="round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dirty="0">
                <a:solidFill>
                  <a:srgbClr val="272557"/>
                </a:solidFill>
                <a:latin typeface="Gibson"/>
                <a:ea typeface="Gibson" pitchFamily="2" charset="77"/>
              </a:rPr>
              <a:t>✰ Set your own</a:t>
            </a:r>
            <a:r>
              <a:rPr lang="en-US" sz="2200" dirty="0">
                <a:solidFill>
                  <a:srgbClr val="7B9F15"/>
                </a:solidFill>
                <a:latin typeface="Gibson"/>
                <a:ea typeface="Gibson" pitchFamily="2" charset="77"/>
              </a:rPr>
              <a:t> </a:t>
            </a:r>
            <a:r>
              <a:rPr lang="en-US" sz="2200" dirty="0">
                <a:solidFill>
                  <a:srgbClr val="009F3C"/>
                </a:solidFill>
                <a:latin typeface="Gibson"/>
                <a:ea typeface="Gibson" pitchFamily="2" charset="77"/>
              </a:rPr>
              <a:t>summer reading goal</a:t>
            </a:r>
            <a:endParaRPr lang="en-US" sz="2200" dirty="0">
              <a:solidFill>
                <a:srgbClr val="009F3C"/>
              </a:solidFill>
              <a:latin typeface="Gibson"/>
              <a:ea typeface="Gibson" pitchFamily="2" charset="77"/>
              <a:cs typeface="Calibri"/>
            </a:endParaRPr>
          </a:p>
        </p:txBody>
      </p:sp>
      <p:pic>
        <p:nvPicPr>
          <p:cNvPr id="14" name="Graphic 14">
            <a:extLst>
              <a:ext uri="{FF2B5EF4-FFF2-40B4-BE49-F238E27FC236}">
                <a16:creationId xmlns:a16="http://schemas.microsoft.com/office/drawing/2014/main" id="{3B307CB2-436A-DF6A-58A6-C9EDE4EEB4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4164" y="3310653"/>
            <a:ext cx="1778886" cy="1744562"/>
          </a:xfrm>
          <a:prstGeom prst="rect">
            <a:avLst/>
          </a:prstGeom>
        </p:spPr>
      </p:pic>
      <p:pic>
        <p:nvPicPr>
          <p:cNvPr id="8" name="Picture 7" descr="A group of images of animals and numbers&#10;&#10;AI-generated content may be incorrect.">
            <a:extLst>
              <a:ext uri="{FF2B5EF4-FFF2-40B4-BE49-F238E27FC236}">
                <a16:creationId xmlns:a16="http://schemas.microsoft.com/office/drawing/2014/main" id="{0E0742AA-417F-069E-00F6-CBB007F8F5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9" b="44776"/>
          <a:stretch/>
        </p:blipFill>
        <p:spPr>
          <a:xfrm>
            <a:off x="518197" y="4006404"/>
            <a:ext cx="1488989" cy="733984"/>
          </a:xfrm>
          <a:prstGeom prst="rect">
            <a:avLst/>
          </a:prstGeom>
        </p:spPr>
      </p:pic>
      <p:pic>
        <p:nvPicPr>
          <p:cNvPr id="15" name="Picture 14" descr="A cartoon of a fox painting snowflakes&#10;&#10;AI-generated content may be incorrect.">
            <a:extLst>
              <a:ext uri="{FF2B5EF4-FFF2-40B4-BE49-F238E27FC236}">
                <a16:creationId xmlns:a16="http://schemas.microsoft.com/office/drawing/2014/main" id="{883984D0-6D3F-24A7-9A31-2E38A659A5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3" r="34921" b="-4732"/>
          <a:stretch/>
        </p:blipFill>
        <p:spPr>
          <a:xfrm>
            <a:off x="518197" y="4732188"/>
            <a:ext cx="1484683" cy="76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138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82B80D-CE1F-4822-A94A-370C2B35115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067886" y="1667407"/>
            <a:ext cx="7124114" cy="2666035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GB" sz="8000" b="1" dirty="0">
                <a:solidFill>
                  <a:srgbClr val="E53191"/>
                </a:solidFill>
                <a:latin typeface="Gibson"/>
              </a:rPr>
              <a:t>See you at the </a:t>
            </a:r>
            <a:r>
              <a:rPr lang="en-GB" sz="16600" b="1" dirty="0">
                <a:solidFill>
                  <a:srgbClr val="E53191"/>
                </a:solidFill>
                <a:latin typeface="Gibson"/>
              </a:rPr>
              <a:t>library!</a:t>
            </a:r>
          </a:p>
          <a:p>
            <a:pPr marL="0" indent="0" algn="ctr">
              <a:buNone/>
            </a:pPr>
            <a:endParaRPr lang="en-GB" sz="8000" b="1" dirty="0">
              <a:solidFill>
                <a:srgbClr val="E53191"/>
              </a:solidFill>
              <a:latin typeface="Gibson"/>
            </a:endParaRPr>
          </a:p>
        </p:txBody>
      </p:sp>
      <p:pic>
        <p:nvPicPr>
          <p:cNvPr id="5" name="Picture 4" descr="A group of cartoon books with arms up&#10;&#10;AI-generated content may be incorrect.">
            <a:extLst>
              <a:ext uri="{FF2B5EF4-FFF2-40B4-BE49-F238E27FC236}">
                <a16:creationId xmlns:a16="http://schemas.microsoft.com/office/drawing/2014/main" id="{12940ABF-09D3-AB53-31AB-64E9A8B270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1734" y="767623"/>
            <a:ext cx="5787406" cy="532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19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88329ebe-eddf-4a13-9155-b00765335f16">
      <UserInfo>
        <DisplayName>Emma Braithwaite</DisplayName>
        <AccountId>338</AccountId>
        <AccountType/>
      </UserInfo>
      <UserInfo>
        <DisplayName>Rose Attu</DisplayName>
        <AccountId>24</AccountId>
        <AccountType/>
      </UserInfo>
      <UserInfo>
        <DisplayName>Rosie Chalmers</DisplayName>
        <AccountId>2774</AccountId>
        <AccountType/>
      </UserInfo>
      <UserInfo>
        <DisplayName>Clare Williams</DisplayName>
        <AccountId>4087</AccountId>
        <AccountType/>
      </UserInfo>
      <UserInfo>
        <DisplayName>Olwen Lynch</DisplayName>
        <AccountId>2648</AccountId>
        <AccountType/>
      </UserInfo>
    </SharedWithUsers>
    <lcf76f155ced4ddcb4097134ff3c332f xmlns="d3493080-8355-45f9-82a1-ed57c908bae9">
      <Terms xmlns="http://schemas.microsoft.com/office/infopath/2007/PartnerControls"/>
    </lcf76f155ced4ddcb4097134ff3c332f>
    <TaxCatchAll xmlns="88329ebe-eddf-4a13-9155-b00765335f16" xsi:nil="true"/>
    <ExpiryDate xmlns="d3493080-8355-45f9-82a1-ed57c908bae9" xsi:nil="true"/>
    <MetaDescription xmlns="d3493080-8355-45f9-82a1-ed57c908bae9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5FBA1C603EEA499CBF596389E140D1" ma:contentTypeVersion="24" ma:contentTypeDescription="Create a new document." ma:contentTypeScope="" ma:versionID="acde70c567c481eaa07c28206860df50">
  <xsd:schema xmlns:xsd="http://www.w3.org/2001/XMLSchema" xmlns:xs="http://www.w3.org/2001/XMLSchema" xmlns:p="http://schemas.microsoft.com/office/2006/metadata/properties" xmlns:ns2="88329ebe-eddf-4a13-9155-b00765335f16" xmlns:ns3="d3493080-8355-45f9-82a1-ed57c908bae9" targetNamespace="http://schemas.microsoft.com/office/2006/metadata/properties" ma:root="true" ma:fieldsID="f49f562e4a5c2efccceb7530842a8b9b" ns2:_="" ns3:_="">
    <xsd:import namespace="88329ebe-eddf-4a13-9155-b00765335f16"/>
    <xsd:import namespace="d3493080-8355-45f9-82a1-ed57c908bae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ExpiryDate" minOccurs="0"/>
                <xsd:element ref="ns3:MetaDescription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329ebe-eddf-4a13-9155-b00765335f1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  <xsd:element name="TaxCatchAll" ma:index="25" nillable="true" ma:displayName="Taxonomy Catch All Column" ma:hidden="true" ma:list="{326218f1-32cf-468b-a60d-5427b163251e}" ma:internalName="TaxCatchAll" ma:showField="CatchAllData" ma:web="88329ebe-eddf-4a13-9155-b00765335f1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493080-8355-45f9-82a1-ed57c908bae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6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c021c833-ab33-4879-862a-6dff463a2d5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ExpiryDate" ma:index="26" nillable="true" ma:displayName="Expiry Date" ma:format="DateOnly" ma:internalName="ExpiryDate">
      <xsd:simpleType>
        <xsd:restriction base="dms:DateTime"/>
      </xsd:simpleType>
    </xsd:element>
    <xsd:element name="MetaDescription" ma:index="27" nillable="true" ma:displayName="Meta Description" ma:format="Dropdown" ma:internalName="MetaDescription">
      <xsd:simpleType>
        <xsd:restriction base="dms:Note">
          <xsd:maxLength value="255"/>
        </xsd:restriction>
      </xsd:simple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3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158DE44-BA09-4084-9F31-7567EEBDF479}">
  <ds:schemaRefs>
    <ds:schemaRef ds:uri="http://schemas.microsoft.com/office/2006/metadata/properties"/>
    <ds:schemaRef ds:uri="http://purl.org/dc/elements/1.1/"/>
    <ds:schemaRef ds:uri="http://purl.org/dc/terms/"/>
    <ds:schemaRef ds:uri="88329ebe-eddf-4a13-9155-b00765335f16"/>
    <ds:schemaRef ds:uri="d3493080-8355-45f9-82a1-ed57c908bae9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CE25423-B1AC-4716-9CE7-344D2624055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8329ebe-eddf-4a13-9155-b00765335f16"/>
    <ds:schemaRef ds:uri="d3493080-8355-45f9-82a1-ed57c908bae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FEE2A4A-5B5C-43C0-B622-C4DFAA394DF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6073</TotalTime>
  <Words>783</Words>
  <Application>Microsoft Office PowerPoint</Application>
  <PresentationFormat>Widescreen</PresentationFormat>
  <Paragraphs>72</Paragraphs>
  <Slides>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8" baseType="lpstr">
      <vt:lpstr>Arial</vt:lpstr>
      <vt:lpstr>Calibri</vt:lpstr>
      <vt:lpstr>Calibri Light</vt:lpstr>
      <vt:lpstr>canada-type-gibson</vt:lpstr>
      <vt:lpstr>Courier New</vt:lpstr>
      <vt:lpstr>Courier New,monospace</vt:lpstr>
      <vt:lpstr>Gibson</vt:lpstr>
      <vt:lpstr>Raleway</vt:lpstr>
      <vt:lpstr>Trebuchet MS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Take part this summer! </vt:lpstr>
      <vt:lpstr>You can also take part online!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Rosie Chalmers</dc:creator>
  <cp:lastModifiedBy>Carolyn Gallagher</cp:lastModifiedBy>
  <cp:revision>11</cp:revision>
  <dcterms:created xsi:type="dcterms:W3CDTF">2021-04-14T09:20:51Z</dcterms:created>
  <dcterms:modified xsi:type="dcterms:W3CDTF">2025-06-20T15:16:24Z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0x010100605FBA1C603EEA499CBF596389E140D1</vt:lpwstr>
  </property>
  <property fmtid="{D5CDD505-2E9C-101B-9397-08002B2CF9AE}" pid="3" name="MediaServiceImageTags">
    <vt:lpwstr/>
  </property>
</Properties>
</file>