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48" r:id="rId5"/>
  </p:sldMasterIdLst>
  <p:notesMasterIdLst>
    <p:notesMasterId r:id="rId13"/>
  </p:notesMasterIdLst>
  <p:handoutMasterIdLst>
    <p:handoutMasterId r:id="rId14"/>
  </p:handoutMasterIdLst>
  <p:sldIdLst>
    <p:sldId id="269" r:id="rId6"/>
    <p:sldId id="270" r:id="rId7"/>
    <p:sldId id="274" r:id="rId8"/>
    <p:sldId id="278" r:id="rId9"/>
    <p:sldId id="268" r:id="rId10"/>
    <p:sldId id="279"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49483A-E410-260F-34F2-009CAEE5496E}" name="Olwen Lynch" initials="OL" userId="S::olwen.lynch@readingagency.org.uk::49afc3c2-088c-4981-a58b-d24be68454a2" providerId="AD"/>
  <p188:author id="{62D48745-C00C-FB6F-3E21-FAFB2797BC34}" name="Emma Braithwaite" initials="EB" userId="S::emma.braithwaite@readingagency.org.uk::47321848-9bd3-4e28-a1ed-0889409915c4" providerId="AD"/>
  <p188:author id="{7014784F-6778-CF05-FAA4-51AC0C593F44}" name="Natalie Sired" initials="" userId="S::Natalie.Sired@readingagency.org.uk::53b39fac-6d7d-423f-b38b-1c7de4e76d4d" providerId="AD"/>
  <p188:author id="{EAE974C9-1C01-7E71-8EA9-15902D98BC65}" name="Clare Williams" initials="CW" userId="S::clare.williams@readingagency.org.uk::410aef48-e92f-4f0f-90b1-9790d4084c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557"/>
    <a:srgbClr val="E53191"/>
    <a:srgbClr val="F2FAFD"/>
    <a:srgbClr val="009644"/>
    <a:srgbClr val="F2D565"/>
    <a:srgbClr val="EDE8E2"/>
    <a:srgbClr val="19C9D7"/>
    <a:srgbClr val="E94A2A"/>
    <a:srgbClr val="65B046"/>
    <a:srgbClr val="D5E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301" autoAdjust="0"/>
  </p:normalViewPr>
  <p:slideViewPr>
    <p:cSldViewPr snapToGrid="0">
      <p:cViewPr varScale="1">
        <p:scale>
          <a:sx n="96" d="100"/>
          <a:sy n="96" d="100"/>
        </p:scale>
        <p:origin x="111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B2AD7-722A-4D93-BA49-0A374662AF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CFF6365-FADE-4D3C-BCDC-D3000E5AB2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C08EAF-48A6-48E2-A724-2CBA63132A27}" type="datetimeFigureOut">
              <a:rPr lang="en-GB" smtClean="0"/>
              <a:t>07/07/2025</a:t>
            </a:fld>
            <a:endParaRPr lang="en-GB"/>
          </a:p>
        </p:txBody>
      </p:sp>
      <p:sp>
        <p:nvSpPr>
          <p:cNvPr id="4" name="Footer Placeholder 3">
            <a:extLst>
              <a:ext uri="{FF2B5EF4-FFF2-40B4-BE49-F238E27FC236}">
                <a16:creationId xmlns:a16="http://schemas.microsoft.com/office/drawing/2014/main" id="{06E6F6FF-15F7-4543-8D80-C4AED4388D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36ED5CB-0F9E-4B03-B6DA-BF35C16E2D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E32895-F0F0-4272-ACC4-5D626B737144}" type="slidenum">
              <a:rPr lang="en-GB" smtClean="0"/>
              <a:t>‹#›</a:t>
            </a:fld>
            <a:endParaRPr lang="en-GB"/>
          </a:p>
        </p:txBody>
      </p:sp>
    </p:spTree>
    <p:extLst>
      <p:ext uri="{BB962C8B-B14F-4D97-AF65-F5344CB8AC3E}">
        <p14:creationId xmlns:p14="http://schemas.microsoft.com/office/powerpoint/2010/main" val="10945435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16:27:34.923"/>
    </inkml:context>
    <inkml:brush xml:id="br0">
      <inkml:brushProperty name="width" value="0.1" units="cm"/>
      <inkml:brushProperty name="height" value="0.1" units="cm"/>
    </inkml:brush>
  </inkml:definitions>
  <inkml:trace contextRef="#ctx0" brushRef="#br0">41171 2909 16383 0 0,'1'2'0'0'0,"0"0"0"0"0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37CAA-A127-42F5-B10E-CD8DF4848B69}" type="datetimeFigureOut">
              <a:rPr lang="en-GB" smtClean="0"/>
              <a:t>07/07/2025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F89D8-76B0-471F-BB7D-6ABE2CA6ABD3}" type="slidenum">
              <a:rPr lang="en-GB" smtClean="0"/>
              <a:t>‹#›</a:t>
            </a:fld>
            <a:endParaRPr lang="en-GB"/>
          </a:p>
        </p:txBody>
      </p:sp>
    </p:spTree>
    <p:extLst>
      <p:ext uri="{BB962C8B-B14F-4D97-AF65-F5344CB8AC3E}">
        <p14:creationId xmlns:p14="http://schemas.microsoft.com/office/powerpoint/2010/main" val="427910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ysClr val="windowText" lastClr="000000"/>
                </a:solidFill>
                <a:uFill>
                  <a:solidFill/>
                </a:uFill>
                <a:latin typeface="Trebuchet MS"/>
                <a:ea typeface="Trebuchet MS"/>
                <a:cs typeface="Trebuchet MS"/>
                <a:sym typeface="Trebuchet MS"/>
              </a:rPr>
              <a:t>Teacher Notes: </a:t>
            </a:r>
            <a:r>
              <a:rPr lang="en-GB" sz="1200" dirty="0">
                <a:solidFill>
                  <a:sysClr val="windowText" lastClr="000000"/>
                </a:solidFill>
                <a:uFill>
                  <a:solidFill/>
                </a:uFill>
                <a:latin typeface="Trebuchet MS"/>
                <a:ea typeface="Trebuchet MS"/>
                <a:cs typeface="Trebuchet MS"/>
                <a:sym typeface="Trebuchet MS"/>
              </a:rPr>
              <a:t>This PowerPoint presentation explains Story Garden – the 2025 Summer Reading Challenge.    It can be used in assembly or classrooms to let children know about the challenge.  </a:t>
            </a:r>
            <a:br>
              <a:rPr lang="en-GB" sz="1200" dirty="0">
                <a:solidFill>
                  <a:sysClr val="windowText" lastClr="000000"/>
                </a:solidFill>
                <a:uFill>
                  <a:solidFill/>
                </a:uFill>
                <a:latin typeface="Trebuchet MS"/>
                <a:ea typeface="Trebuchet MS"/>
                <a:cs typeface="Trebuchet MS"/>
                <a:sym typeface="Trebuchet MS"/>
              </a:rPr>
            </a:br>
            <a:br>
              <a:rPr lang="en-GB" sz="1200" dirty="0">
                <a:solidFill>
                  <a:sysClr val="windowText" lastClr="000000"/>
                </a:solidFill>
                <a:uFill>
                  <a:solidFill/>
                </a:uFill>
                <a:latin typeface="Trebuchet MS"/>
                <a:ea typeface="Trebuchet MS"/>
                <a:cs typeface="Trebuchet MS"/>
                <a:sym typeface="Trebuchet MS"/>
              </a:rPr>
            </a:br>
            <a:r>
              <a:rPr lang="en-GB" sz="1200" dirty="0">
                <a:solidFill>
                  <a:sysClr val="windowText" lastClr="000000"/>
                </a:solidFill>
                <a:uFill>
                  <a:solidFill/>
                </a:uFill>
                <a:latin typeface="Trebuchet MS"/>
                <a:ea typeface="Trebuchet MS"/>
                <a:cs typeface="Trebuchet MS"/>
                <a:sym typeface="Trebuchet MS"/>
              </a:rPr>
              <a:t>The Summer Reading Challenge happens in libraries across the country every year (it started in 1999).  In 2024 over </a:t>
            </a:r>
            <a:r>
              <a:rPr lang="en-GB" sz="1200" b="1" dirty="0">
                <a:solidFill>
                  <a:sysClr val="windowText" lastClr="000000"/>
                </a:solidFill>
                <a:uFill>
                  <a:solidFill/>
                </a:uFill>
                <a:latin typeface="Trebuchet MS"/>
                <a:ea typeface="Trebuchet MS"/>
                <a:cs typeface="Trebuchet MS"/>
                <a:sym typeface="Trebuchet MS"/>
              </a:rPr>
              <a:t>8,000</a:t>
            </a:r>
            <a:r>
              <a:rPr lang="en-GB" sz="1200" dirty="0">
                <a:solidFill>
                  <a:sysClr val="windowText" lastClr="000000"/>
                </a:solidFill>
                <a:uFill>
                  <a:solidFill/>
                </a:uFill>
                <a:latin typeface="Trebuchet MS"/>
                <a:ea typeface="Trebuchet MS"/>
                <a:cs typeface="Trebuchet MS"/>
                <a:sym typeface="Trebuchet MS"/>
              </a:rPr>
              <a:t> children in Nottinghamshire joined in but we want even more to sign up this year. </a:t>
            </a:r>
            <a:r>
              <a:rPr lang="en-GB" sz="1200" dirty="0"/>
              <a:t>This year we will be celebrating nature and the great outdoors, exploring adventure, fantasy and the magical world of storytelling.</a:t>
            </a:r>
          </a:p>
          <a:p>
            <a:endParaRPr lang="en-GB" sz="1200" dirty="0"/>
          </a:p>
          <a:p>
            <a:r>
              <a:rPr lang="en-GB" sz="1200" dirty="0"/>
              <a:t>www.inspireculture.erg.uk/summerreadingchallenge  </a:t>
            </a:r>
          </a:p>
          <a:p>
            <a:endParaRPr lang="en-GB" sz="1200" dirty="0">
              <a:solidFill>
                <a:sysClr val="windowText" lastClr="000000"/>
              </a:solidFill>
              <a:uFill>
                <a:solidFill/>
              </a:uFill>
              <a:latin typeface="Trebuchet MS"/>
              <a:ea typeface="Trebuchet MS"/>
              <a:cs typeface="Trebuchet MS"/>
              <a:sym typeface="Trebuchet MS"/>
            </a:endParaRPr>
          </a:p>
          <a:p>
            <a:pPr>
              <a:defRPr/>
            </a:pPr>
            <a:r>
              <a:rPr lang="en-GB" sz="1200" dirty="0">
                <a:solidFill>
                  <a:sysClr val="windowText" lastClr="000000"/>
                </a:solidFill>
                <a:uFill>
                  <a:solidFill/>
                </a:uFill>
                <a:latin typeface="Trebuchet MS"/>
                <a:ea typeface="Trebuchet MS"/>
                <a:cs typeface="Trebuchet MS"/>
                <a:sym typeface="Trebuchet MS"/>
              </a:rPr>
              <a:t>The Challenge has been proven to help encourage children to keep reading throughout the long summer break and </a:t>
            </a:r>
            <a:r>
              <a:rPr lang="en-GB" sz="1600" dirty="0"/>
              <a:t>prevent the tendency for children’s reading to dip. </a:t>
            </a:r>
          </a:p>
          <a:p>
            <a:pPr>
              <a:defRPr/>
            </a:pPr>
            <a:endParaRPr lang="en-GB" sz="1600" dirty="0"/>
          </a:p>
          <a:p>
            <a:pPr>
              <a:defRPr/>
            </a:pPr>
            <a:r>
              <a:rPr lang="en-GB" sz="1600" dirty="0"/>
              <a:t>Key facts:</a:t>
            </a:r>
          </a:p>
          <a:p>
            <a:pPr marL="342900" indent="-342900">
              <a:buFont typeface="Arial" panose="020B0604020202020204" pitchFamily="34" charset="0"/>
              <a:buChar char="•"/>
              <a:defRPr/>
            </a:pPr>
            <a:r>
              <a:rPr lang="en-GB" sz="1600" dirty="0"/>
              <a:t>Aimed at Children aged 4 – 11</a:t>
            </a:r>
          </a:p>
          <a:p>
            <a:pPr marL="342900" indent="-342900">
              <a:buFont typeface="Arial" panose="020B0604020202020204" pitchFamily="34" charset="0"/>
              <a:buChar char="•"/>
              <a:defRPr/>
            </a:pPr>
            <a:r>
              <a:rPr lang="en-GB" sz="1600" dirty="0"/>
              <a:t>Children are challenged to read 6 library books over the holidays [they choose the books – can be story, fact, joke, graphic novel – as long as it is library book all reading counts]</a:t>
            </a:r>
          </a:p>
          <a:p>
            <a:pPr marL="342900" indent="-342900">
              <a:buFont typeface="Arial" panose="020B0604020202020204" pitchFamily="34" charset="0"/>
              <a:buChar char="•"/>
              <a:defRPr/>
            </a:pPr>
            <a:r>
              <a:rPr lang="en-GB" sz="1600" dirty="0"/>
              <a:t>For every book read children receive a sticker plus other rewards.  </a:t>
            </a:r>
          </a:p>
          <a:p>
            <a:pPr marL="342900" indent="-342900">
              <a:buFont typeface="Arial" panose="020B0604020202020204" pitchFamily="34" charset="0"/>
              <a:buChar char="•"/>
              <a:defRPr/>
            </a:pPr>
            <a:r>
              <a:rPr lang="en-GB" sz="1600" dirty="0"/>
              <a:t>Every child who completes by reading 6 books gets a medal and certificate (children come back to the library to let us know a bit about the book they have read)</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F89D8-76B0-471F-BB7D-6ABE2CA6AB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26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year’s Challenge is called </a:t>
            </a:r>
            <a:r>
              <a:rPr lang="en-US" b="1" dirty="0"/>
              <a:t>Story Garden,</a:t>
            </a:r>
            <a:r>
              <a:rPr lang="en-US" dirty="0"/>
              <a:t> and it’s all about nature, exploring the outdoors, exploring magical spaces, storytelling - and reading! Your library can help you find new books to enjoy and we’ll be </a:t>
            </a:r>
            <a:r>
              <a:rPr lang="en-GB" b="0" i="0" dirty="0">
                <a:solidFill>
                  <a:srgbClr val="000000"/>
                </a:solidFill>
                <a:effectLst/>
                <a:latin typeface="canada-type-gibson"/>
              </a:rPr>
              <a:t>hosting lots of events and activities connected to nature and wildlife, that will be sure to inspire your next story adventure. </a:t>
            </a:r>
          </a:p>
          <a:p>
            <a:pPr>
              <a:defRPr/>
            </a:pPr>
            <a:endParaRPr lang="en-US" dirty="0">
              <a:ea typeface="Calibri"/>
              <a:cs typeface="Calibri"/>
            </a:endParaRPr>
          </a:p>
          <a:p>
            <a:pPr>
              <a:defRPr/>
            </a:pPr>
            <a:r>
              <a:rPr lang="en-US" dirty="0"/>
              <a:t>Explore the magical connection between nature and reading with our Story Garden characters! You'll meet them inside your collector’s sticker booklet and spot amazing fantastical creatures and plants dotted around the garden. </a:t>
            </a:r>
            <a:endParaRPr lang="en-US" dirty="0">
              <a:ea typeface="Calibri" panose="020F0502020204030204"/>
              <a:cs typeface="Calibri" panose="020F0502020204030204"/>
            </a:endParaRPr>
          </a:p>
          <a:p>
            <a:pPr>
              <a:defRPr/>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2</a:t>
            </a:fld>
            <a:endParaRPr lang="en-GB"/>
          </a:p>
        </p:txBody>
      </p:sp>
    </p:spTree>
    <p:extLst>
      <p:ext uri="{BB962C8B-B14F-4D97-AF65-F5344CB8AC3E}">
        <p14:creationId xmlns:p14="http://schemas.microsoft.com/office/powerpoint/2010/main" val="1414596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t>Story Garden is FREE to join at your local library.</a:t>
            </a:r>
          </a:p>
          <a:p>
            <a:pPr marL="171450" indent="-171450">
              <a:buFont typeface="Arial" panose="020B0604020202020204" pitchFamily="34" charset="0"/>
              <a:buChar char="•"/>
            </a:pPr>
            <a:r>
              <a:rPr lang="en-GB" altLang="en-US" dirty="0"/>
              <a:t>Read any 6 books from your library from  Saturday 5</a:t>
            </a:r>
            <a:r>
              <a:rPr lang="en-GB" altLang="en-US" baseline="30000" dirty="0"/>
              <a:t>th</a:t>
            </a:r>
            <a:r>
              <a:rPr lang="en-GB" altLang="en-US" dirty="0"/>
              <a:t> July to Sunday 31</a:t>
            </a:r>
            <a:r>
              <a:rPr lang="en-GB" altLang="en-US" baseline="30000" dirty="0"/>
              <a:t>st</a:t>
            </a:r>
            <a:r>
              <a:rPr lang="en-GB" altLang="en-US" dirty="0"/>
              <a:t> August </a:t>
            </a:r>
          </a:p>
          <a:p>
            <a:pPr marL="171450" indent="-171450">
              <a:buFont typeface="Arial" panose="020B0604020202020204" pitchFamily="34" charset="0"/>
              <a:buChar char="•"/>
            </a:pPr>
            <a:r>
              <a:rPr lang="en-GB" altLang="en-US" dirty="0"/>
              <a:t>As you read your books you will receive stickers and other rewards. </a:t>
            </a:r>
          </a:p>
          <a:p>
            <a:pPr marL="171450" indent="-171450">
              <a:buFont typeface="Arial" panose="020B0604020202020204" pitchFamily="34" charset="0"/>
              <a:buChar char="•"/>
            </a:pPr>
            <a:r>
              <a:rPr lang="en-GB" altLang="en-US" dirty="0"/>
              <a:t>After 3 books you’ll also get a bookmark.</a:t>
            </a:r>
          </a:p>
          <a:p>
            <a:endParaRPr lang="en-GB" altLang="en-US" dirty="0"/>
          </a:p>
          <a:p>
            <a:pPr>
              <a:defRPr/>
            </a:pPr>
            <a:br>
              <a:rPr lang="en-GB" b="1" dirty="0">
                <a:solidFill>
                  <a:sysClr val="windowText" lastClr="000000"/>
                </a:solidFill>
                <a:uFill>
                  <a:solidFill/>
                </a:uFill>
                <a:latin typeface="Trebuchet MS"/>
                <a:ea typeface="Trebuchet MS"/>
                <a:cs typeface="Trebuchet MS"/>
                <a:sym typeface="Trebuchet MS"/>
              </a:rPr>
            </a:br>
            <a:r>
              <a:rPr lang="en-GB" b="1" dirty="0">
                <a:solidFill>
                  <a:sysClr val="windowText" lastClr="000000"/>
                </a:solidFill>
                <a:uFill>
                  <a:solidFill/>
                </a:uFill>
                <a:latin typeface="Trebuchet MS"/>
                <a:ea typeface="Trebuchet MS"/>
                <a:cs typeface="Trebuchet MS"/>
                <a:sym typeface="Trebuchet MS"/>
              </a:rPr>
              <a:t>Teacher notes:</a:t>
            </a:r>
          </a:p>
          <a:p>
            <a:pPr>
              <a:defRPr/>
            </a:pPr>
            <a:endParaRPr lang="en-GB" altLang="en-US" dirty="0"/>
          </a:p>
          <a:p>
            <a:pPr>
              <a:defRPr/>
            </a:pPr>
            <a:r>
              <a:rPr lang="en-GB" altLang="en-US" dirty="0"/>
              <a:t>Children choose how they want to complete the challenge – they might read 1 book at a time or visit the library after every 2 they have read – or read all six and return to collect their incentives.</a:t>
            </a:r>
          </a:p>
          <a:p>
            <a:pPr>
              <a:defRPr/>
            </a:pPr>
            <a:endParaRPr lang="en-GB" altLang="en-US" dirty="0"/>
          </a:p>
          <a:p>
            <a:pPr>
              <a:defRPr/>
            </a:pPr>
            <a:r>
              <a:rPr lang="en-GB" altLang="en-US" dirty="0"/>
              <a:t>Children choose what they would like to read on the challenge  - story book, fact books, poetry, jokes, graphic novels – as long as it is a library book all reading counts!</a:t>
            </a:r>
          </a:p>
          <a:p>
            <a:pPr>
              <a:defRPr/>
            </a:pPr>
            <a:endParaRPr lang="en-GB" altLang="en-US" dirty="0"/>
          </a:p>
          <a:p>
            <a:pPr>
              <a:defRPr/>
            </a:pPr>
            <a:r>
              <a:rPr lang="en-GB" altLang="en-US" dirty="0"/>
              <a:t>[The aim of the Summer Reading Challenge is to inspire a love of reading and encourage children to keep reading over the summer holidays.  Library staff and volunteers will chat to children about the books they read for the Challenge]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3</a:t>
            </a:fld>
            <a:endParaRPr lang="en-GB"/>
          </a:p>
        </p:txBody>
      </p:sp>
    </p:spTree>
    <p:extLst>
      <p:ext uri="{BB962C8B-B14F-4D97-AF65-F5344CB8AC3E}">
        <p14:creationId xmlns:p14="http://schemas.microsoft.com/office/powerpoint/2010/main" val="185260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F89D8-76B0-471F-BB7D-6ABE2CA6AB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62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you ready for Story Garden Summer Reading Challenge 2025!</a:t>
            </a:r>
          </a:p>
          <a:p>
            <a:endParaRPr lang="en-GB" dirty="0">
              <a:cs typeface="Calibri"/>
            </a:endParaRPr>
          </a:p>
          <a:p>
            <a:r>
              <a:rPr lang="en-GB" b="1" dirty="0">
                <a:cs typeface="Calibri"/>
              </a:rPr>
              <a:t>Teacher notes:  For more information on the Summer Reading Challenge in Nottinghamshire  go to www.inspireculture.org.uk/SummerReadingChallenge </a:t>
            </a:r>
            <a:endParaRPr lang="en-US" b="1" dirty="0">
              <a:cs typeface="Calibri"/>
            </a:endParaRPr>
          </a:p>
          <a:p>
            <a:br>
              <a:rPr lang="en-US" dirty="0">
                <a:cs typeface="+mn-lt"/>
              </a:rPr>
            </a:br>
            <a:endParaRPr lang="en-US" dirty="0"/>
          </a:p>
          <a:p>
            <a:br>
              <a:rPr lang="en-US" dirty="0">
                <a:cs typeface="+mn-lt"/>
              </a:rPr>
            </a:br>
            <a:endParaRPr lang="en-US" dirty="0"/>
          </a:p>
          <a:p>
            <a:endParaRPr lang="en-GB" dirty="0">
              <a:cs typeface="Calibri"/>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5</a:t>
            </a:fld>
            <a:endParaRPr lang="en-GB"/>
          </a:p>
        </p:txBody>
      </p:sp>
    </p:spTree>
    <p:extLst>
      <p:ext uri="{BB962C8B-B14F-4D97-AF65-F5344CB8AC3E}">
        <p14:creationId xmlns:p14="http://schemas.microsoft.com/office/powerpoint/2010/main" val="363657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The fun continues at home too! Visit the Summer Reading Challenge website to play games, review your latest reads and enter competitions.</a:t>
            </a:r>
            <a:endParaRPr lang="en-US" dirty="0"/>
          </a:p>
          <a:p>
            <a:pPr>
              <a:defRPr/>
            </a:pPr>
            <a:endParaRPr lang="en-GB" dirty="0"/>
          </a:p>
          <a:p>
            <a:pPr>
              <a:defRPr/>
            </a:pPr>
            <a:r>
              <a:rPr lang="en-GB" dirty="0"/>
              <a:t>You can share</a:t>
            </a:r>
            <a:r>
              <a:rPr lang="en-GB" baseline="0" dirty="0"/>
              <a:t> your favourite books with other children taking part in the Challenge and unlock extra rewards for your reading</a:t>
            </a:r>
            <a:r>
              <a:rPr lang="en-GB" dirty="0"/>
              <a:t> and reviewing! </a:t>
            </a:r>
            <a:endParaRPr lang="en-US" dirty="0">
              <a:cs typeface="Calibri"/>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a:t>Teacher note:</a:t>
            </a:r>
            <a:r>
              <a:rPr lang="en-GB" altLang="en-US" b="1" baseline="0" dirty="0"/>
              <a:t> Children can join also the challenge online to earn digital rewards.  To get hard copy resources folder, stickers, bookmark, medal and certificate.  Children need to join in person at the library.</a:t>
            </a:r>
            <a:endParaRPr lang="en-GB" altLang="en-US" dirty="0"/>
          </a:p>
          <a:p>
            <a:pPr>
              <a:defRPr/>
            </a:pPr>
            <a:endParaRPr lang="en-GB" dirty="0">
              <a:cs typeface="Calibri"/>
            </a:endParaRPr>
          </a:p>
          <a:p>
            <a:pPr>
              <a:defRPr/>
            </a:pPr>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B02F89D8-76B0-471F-BB7D-6ABE2CA6ABD3}" type="slidenum">
              <a:rPr lang="en-GB" smtClean="0"/>
              <a:t>6</a:t>
            </a:fld>
            <a:endParaRPr lang="en-GB"/>
          </a:p>
        </p:txBody>
      </p:sp>
    </p:spTree>
    <p:extLst>
      <p:ext uri="{BB962C8B-B14F-4D97-AF65-F5344CB8AC3E}">
        <p14:creationId xmlns:p14="http://schemas.microsoft.com/office/powerpoint/2010/main" val="783966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07/07/2025</a:t>
            </a:fld>
            <a:endParaRPr lang="en-GB"/>
          </a:p>
        </p:txBody>
      </p:sp>
      <p:pic>
        <p:nvPicPr>
          <p:cNvPr id="12" name="Picture 7">
            <a:extLst>
              <a:ext uri="{FF2B5EF4-FFF2-40B4-BE49-F238E27FC236}">
                <a16:creationId xmlns:a16="http://schemas.microsoft.com/office/drawing/2014/main" id="{1A372A0C-3742-42E2-9254-EA450145629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pic>
        <p:nvPicPr>
          <p:cNvPr id="7" name="Picture 2">
            <a:extLst>
              <a:ext uri="{FF2B5EF4-FFF2-40B4-BE49-F238E27FC236}">
                <a16:creationId xmlns:a16="http://schemas.microsoft.com/office/drawing/2014/main" id="{84471B5F-08C8-4C7C-AD9B-0F5CD3F88502}"/>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0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EC99-33C3-4AF3-8AD5-9350492E9C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9791E9-E236-40A1-BF7F-2C444A348DD5}"/>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4" name="Footer Placeholder 3">
            <a:extLst>
              <a:ext uri="{FF2B5EF4-FFF2-40B4-BE49-F238E27FC236}">
                <a16:creationId xmlns:a16="http://schemas.microsoft.com/office/drawing/2014/main" id="{A1AB8386-602C-4A1D-8248-05F9B822A2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7AEF99-27AC-46C9-AE49-B8E37BE0FA15}"/>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428206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84B46-1AF4-426D-9D9B-B53E597DFD03}"/>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3" name="Footer Placeholder 2">
            <a:extLst>
              <a:ext uri="{FF2B5EF4-FFF2-40B4-BE49-F238E27FC236}">
                <a16:creationId xmlns:a16="http://schemas.microsoft.com/office/drawing/2014/main" id="{04364763-2CAF-41A5-8C78-550DA20526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C132A3-DBC4-40FF-9F57-B00E7CCCAF0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97178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79A0-61CB-48FE-885C-3A9A22F7A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D5C244-43DA-4445-922D-67DBE8860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30C617-201B-47A6-B72D-95F4433A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D9048-984A-47D7-A6E1-4809E72FE900}"/>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6" name="Footer Placeholder 5">
            <a:extLst>
              <a:ext uri="{FF2B5EF4-FFF2-40B4-BE49-F238E27FC236}">
                <a16:creationId xmlns:a16="http://schemas.microsoft.com/office/drawing/2014/main" id="{95791C4F-B18D-4955-A52B-EBAE7F86E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52CE9-F6D3-4680-980C-E29AB424E39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14550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5C58-B431-467F-BB13-F9BBE7DBE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CF8340-1643-45F5-B30B-617BEA2EC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899B1D-6FAA-4B83-831A-D2E8E5D5B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01671-9CFA-4730-B9DA-09C1ABBD5167}"/>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6" name="Footer Placeholder 5">
            <a:extLst>
              <a:ext uri="{FF2B5EF4-FFF2-40B4-BE49-F238E27FC236}">
                <a16:creationId xmlns:a16="http://schemas.microsoft.com/office/drawing/2014/main" id="{F4644260-04FB-4086-91E8-87AF8B2C64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FD341-B46B-4D74-8AD3-355C2F2C897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133821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5D6A-EE3F-4DFA-B646-1E47500E77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EFFC12-6F3E-4FE3-AAD1-9AE13E909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A79E5-E83F-451B-913D-6ABC0CE9F0B5}"/>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E2694F36-48D8-4550-B839-D6BA3F7BB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631F0-8464-4508-98CF-0231F19D068E}"/>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555707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07814-74EE-49DB-B376-BAE607F436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26EF35-4D72-4741-AFDE-9229B6EE2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17D000-69A7-4836-AD20-D86DE5345E12}"/>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636DF564-F2CA-4ECC-96A2-9EB320885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7FB1B-B605-4159-9710-5FB74EEB286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72962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07/07/2025</a:t>
            </a:fld>
            <a:endParaRPr lang="en-GB"/>
          </a:p>
        </p:txBody>
      </p:sp>
      <p:pic>
        <p:nvPicPr>
          <p:cNvPr id="12" name="Picture 7">
            <a:extLst>
              <a:ext uri="{FF2B5EF4-FFF2-40B4-BE49-F238E27FC236}">
                <a16:creationId xmlns:a16="http://schemas.microsoft.com/office/drawing/2014/main" id="{1A372A0C-3742-42E2-9254-EA450145629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pic>
        <p:nvPicPr>
          <p:cNvPr id="7" name="Picture 2">
            <a:extLst>
              <a:ext uri="{FF2B5EF4-FFF2-40B4-BE49-F238E27FC236}">
                <a16:creationId xmlns:a16="http://schemas.microsoft.com/office/drawing/2014/main" id="{84471B5F-08C8-4C7C-AD9B-0F5CD3F88502}"/>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0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D4548C87-7C99-75F1-121E-101E8D4344D9}"/>
              </a:ext>
            </a:extLst>
          </p:cNvPr>
          <p:cNvSpPr txBox="1">
            <a:spLocks noChangeArrowheads="1"/>
          </p:cNvSpPr>
          <p:nvPr userDrawn="1"/>
        </p:nvSpPr>
        <p:spPr bwMode="auto">
          <a:xfrm>
            <a:off x="337401" y="6572098"/>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66796"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Shape, rectangle&#10;&#10;Description automatically generated">
            <a:extLst>
              <a:ext uri="{FF2B5EF4-FFF2-40B4-BE49-F238E27FC236}">
                <a16:creationId xmlns:a16="http://schemas.microsoft.com/office/drawing/2014/main" id="{FF78976A-4467-68C0-2E94-27EA65D9AE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34" y="1429"/>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A picture containing text, electronics, computer, display&#10;&#10;Description automatically generated">
            <a:extLst>
              <a:ext uri="{FF2B5EF4-FFF2-40B4-BE49-F238E27FC236}">
                <a16:creationId xmlns:a16="http://schemas.microsoft.com/office/drawing/2014/main" id="{723CBCC9-2876-5D06-18E0-7EEAB18826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361325" y="5918615"/>
            <a:ext cx="1138238" cy="498157"/>
          </a:xfrm>
          <a:prstGeom prst="rect">
            <a:avLst/>
          </a:prstGeom>
        </p:spPr>
      </p:pic>
      <p:sp>
        <p:nvSpPr>
          <p:cNvPr id="17" name="Text Box 2">
            <a:extLst>
              <a:ext uri="{FF2B5EF4-FFF2-40B4-BE49-F238E27FC236}">
                <a16:creationId xmlns:a16="http://schemas.microsoft.com/office/drawing/2014/main" id="{C6C8BBE9-3372-C492-E91E-EE490246A8AE}"/>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779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7">
            <a:extLst>
              <a:ext uri="{FF2B5EF4-FFF2-40B4-BE49-F238E27FC236}">
                <a16:creationId xmlns:a16="http://schemas.microsoft.com/office/drawing/2014/main" id="{DA079F4F-D368-41AB-937B-141E1A0AF08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3">
            <a:extLst>
              <a:ext uri="{28A0092B-C50C-407E-A947-70E740481C1C}">
                <a14:useLocalDpi xmlns:a14="http://schemas.microsoft.com/office/drawing/2010/main"/>
              </a:ext>
            </a:extLst>
          </a:blip>
          <a:stretch>
            <a:fillRect/>
          </a:stretch>
        </p:blipFill>
        <p:spPr>
          <a:xfrm>
            <a:off x="10298982" y="5866289"/>
            <a:ext cx="1138238" cy="498157"/>
          </a:xfrm>
          <a:prstGeom prst="rect">
            <a:avLst/>
          </a:prstGeom>
        </p:spPr>
      </p:pic>
      <p:pic>
        <p:nvPicPr>
          <p:cNvPr id="7" name="Picture 6">
            <a:extLst>
              <a:ext uri="{FF2B5EF4-FFF2-40B4-BE49-F238E27FC236}">
                <a16:creationId xmlns:a16="http://schemas.microsoft.com/office/drawing/2014/main" id="{BADA0E1F-F1F1-431B-8F53-8848ED29B44A}"/>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D4548C87-7C99-75F1-121E-101E8D4344D9}"/>
              </a:ext>
            </a:extLst>
          </p:cNvPr>
          <p:cNvSpPr txBox="1">
            <a:spLocks noChangeArrowheads="1"/>
          </p:cNvSpPr>
          <p:nvPr userDrawn="1"/>
        </p:nvSpPr>
        <p:spPr bwMode="auto">
          <a:xfrm>
            <a:off x="337401" y="6572098"/>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66796"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Shape, rectangle&#10;&#10;Description automatically generated">
            <a:extLst>
              <a:ext uri="{FF2B5EF4-FFF2-40B4-BE49-F238E27FC236}">
                <a16:creationId xmlns:a16="http://schemas.microsoft.com/office/drawing/2014/main" id="{FF78976A-4467-68C0-2E94-27EA65D9AE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34" y="1429"/>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A picture containing text, electronics, computer, display&#10;&#10;Description automatically generated">
            <a:extLst>
              <a:ext uri="{FF2B5EF4-FFF2-40B4-BE49-F238E27FC236}">
                <a16:creationId xmlns:a16="http://schemas.microsoft.com/office/drawing/2014/main" id="{7AF38B3F-11BD-BECE-B39E-F8BE53E525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spTree>
    <p:extLst>
      <p:ext uri="{BB962C8B-B14F-4D97-AF65-F5344CB8AC3E}">
        <p14:creationId xmlns:p14="http://schemas.microsoft.com/office/powerpoint/2010/main" val="4120108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a:xfrm>
            <a:off x="838200" y="6303327"/>
            <a:ext cx="2743200" cy="365125"/>
          </a:xfrm>
        </p:spPr>
        <p:txBody>
          <a:body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pic>
        <p:nvPicPr>
          <p:cNvPr id="14" name="Picture 13" descr="Shape, rectangle&#10;&#10;Description automatically generated">
            <a:extLst>
              <a:ext uri="{FF2B5EF4-FFF2-40B4-BE49-F238E27FC236}">
                <a16:creationId xmlns:a16="http://schemas.microsoft.com/office/drawing/2014/main" id="{383E1B5E-8CAE-47BE-F47E-9FA9C9373BE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86" y="-3491"/>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D7F7-86C8-478C-B9C6-47C657F36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0875C1-4456-47AC-B968-BBC7D9B27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56FEF-D840-4455-9A2D-E6608C0A350A}"/>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26AED4A1-C9BA-499B-9F8D-2EC4EEC4C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BC741-9591-4E5E-8B56-D1A214B60880}"/>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211955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C40E-FFAE-4433-AC63-08106BA5E0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0064E-0A16-415C-8F13-84E6B1B93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4ACB1A-D046-4162-B7F5-C54E93BFED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08488-3F1C-496C-AC1A-E86606807EEC}"/>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6" name="Footer Placeholder 5">
            <a:extLst>
              <a:ext uri="{FF2B5EF4-FFF2-40B4-BE49-F238E27FC236}">
                <a16:creationId xmlns:a16="http://schemas.microsoft.com/office/drawing/2014/main" id="{910B3C1A-5F2F-4FC3-94A4-A657693E6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6F70C4-630A-45FF-A90B-D6ECC11941DD}"/>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642136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4671-DDBB-42A2-8D55-A74835833F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688066-2376-4AAF-AA5F-2D361CA29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F9DF7-2822-4B81-A336-C74E953F1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806660-145E-4667-9FEB-882CFA071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87AC2-B9F2-402F-85E6-2F4175DCB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494D3D-09C4-464A-8FD8-6E74A60817A2}"/>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8" name="Footer Placeholder 7">
            <a:extLst>
              <a:ext uri="{FF2B5EF4-FFF2-40B4-BE49-F238E27FC236}">
                <a16:creationId xmlns:a16="http://schemas.microsoft.com/office/drawing/2014/main" id="{22FDF8DD-6529-4342-A536-CAA0653BB0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4415DE-4DCC-46EA-839E-C4805D16C938}"/>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759016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EC99-33C3-4AF3-8AD5-9350492E9C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9791E9-E236-40A1-BF7F-2C444A348DD5}"/>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4" name="Footer Placeholder 3">
            <a:extLst>
              <a:ext uri="{FF2B5EF4-FFF2-40B4-BE49-F238E27FC236}">
                <a16:creationId xmlns:a16="http://schemas.microsoft.com/office/drawing/2014/main" id="{A1AB8386-602C-4A1D-8248-05F9B822A2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7AEF99-27AC-46C9-AE49-B8E37BE0FA15}"/>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4282062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84B46-1AF4-426D-9D9B-B53E597DFD03}"/>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3" name="Footer Placeholder 2">
            <a:extLst>
              <a:ext uri="{FF2B5EF4-FFF2-40B4-BE49-F238E27FC236}">
                <a16:creationId xmlns:a16="http://schemas.microsoft.com/office/drawing/2014/main" id="{04364763-2CAF-41A5-8C78-550DA20526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C132A3-DBC4-40FF-9F57-B00E7CCCAF0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971786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79A0-61CB-48FE-885C-3A9A22F7A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D5C244-43DA-4445-922D-67DBE8860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30C617-201B-47A6-B72D-95F4433A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D9048-984A-47D7-A6E1-4809E72FE900}"/>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6" name="Footer Placeholder 5">
            <a:extLst>
              <a:ext uri="{FF2B5EF4-FFF2-40B4-BE49-F238E27FC236}">
                <a16:creationId xmlns:a16="http://schemas.microsoft.com/office/drawing/2014/main" id="{95791C4F-B18D-4955-A52B-EBAE7F86E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52CE9-F6D3-4680-980C-E29AB424E39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145506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5C58-B431-467F-BB13-F9BBE7DBE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CF8340-1643-45F5-B30B-617BEA2EC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899B1D-6FAA-4B83-831A-D2E8E5D5B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01671-9CFA-4730-B9DA-09C1ABBD5167}"/>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6" name="Footer Placeholder 5">
            <a:extLst>
              <a:ext uri="{FF2B5EF4-FFF2-40B4-BE49-F238E27FC236}">
                <a16:creationId xmlns:a16="http://schemas.microsoft.com/office/drawing/2014/main" id="{F4644260-04FB-4086-91E8-87AF8B2C64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FD341-B46B-4D74-8AD3-355C2F2C897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133821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5D6A-EE3F-4DFA-B646-1E47500E77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EFFC12-6F3E-4FE3-AAD1-9AE13E909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A79E5-E83F-451B-913D-6ABC0CE9F0B5}"/>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E2694F36-48D8-4550-B839-D6BA3F7BB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631F0-8464-4508-98CF-0231F19D068E}"/>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55570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A picture containing text, electronics, computer, display&#10;&#10;Description automatically generated">
            <a:extLst>
              <a:ext uri="{FF2B5EF4-FFF2-40B4-BE49-F238E27FC236}">
                <a16:creationId xmlns:a16="http://schemas.microsoft.com/office/drawing/2014/main" id="{723CBCC9-2876-5D06-18E0-7EEAB18826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361325" y="5918615"/>
            <a:ext cx="1138238" cy="498157"/>
          </a:xfrm>
          <a:prstGeom prst="rect">
            <a:avLst/>
          </a:prstGeom>
        </p:spPr>
      </p:pic>
      <p:sp>
        <p:nvSpPr>
          <p:cNvPr id="17" name="Text Box 2">
            <a:extLst>
              <a:ext uri="{FF2B5EF4-FFF2-40B4-BE49-F238E27FC236}">
                <a16:creationId xmlns:a16="http://schemas.microsoft.com/office/drawing/2014/main" id="{C6C8BBE9-3372-C492-E91E-EE490246A8AE}"/>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7799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07814-74EE-49DB-B376-BAE607F436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26EF35-4D72-4741-AFDE-9229B6EE2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17D000-69A7-4836-AD20-D86DE5345E12}"/>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636DF564-F2CA-4ECC-96A2-9EB320885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7FB1B-B605-4159-9710-5FB74EEB286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72962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7">
            <a:extLst>
              <a:ext uri="{FF2B5EF4-FFF2-40B4-BE49-F238E27FC236}">
                <a16:creationId xmlns:a16="http://schemas.microsoft.com/office/drawing/2014/main" id="{DA079F4F-D368-41AB-937B-141E1A0AF08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3">
            <a:extLst>
              <a:ext uri="{28A0092B-C50C-407E-A947-70E740481C1C}">
                <a14:useLocalDpi xmlns:a14="http://schemas.microsoft.com/office/drawing/2010/main"/>
              </a:ext>
            </a:extLst>
          </a:blip>
          <a:stretch>
            <a:fillRect/>
          </a:stretch>
        </p:blipFill>
        <p:spPr>
          <a:xfrm>
            <a:off x="10298982" y="5866289"/>
            <a:ext cx="1138238" cy="498157"/>
          </a:xfrm>
          <a:prstGeom prst="rect">
            <a:avLst/>
          </a:prstGeom>
        </p:spPr>
      </p:pic>
      <p:pic>
        <p:nvPicPr>
          <p:cNvPr id="7" name="Picture 6">
            <a:extLst>
              <a:ext uri="{FF2B5EF4-FFF2-40B4-BE49-F238E27FC236}">
                <a16:creationId xmlns:a16="http://schemas.microsoft.com/office/drawing/2014/main" id="{BADA0E1F-F1F1-431B-8F53-8848ED29B44A}"/>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A picture containing text, electronics, computer, display&#10;&#10;Description automatically generated">
            <a:extLst>
              <a:ext uri="{FF2B5EF4-FFF2-40B4-BE49-F238E27FC236}">
                <a16:creationId xmlns:a16="http://schemas.microsoft.com/office/drawing/2014/main" id="{7AF38B3F-11BD-BECE-B39E-F8BE53E525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spTree>
    <p:extLst>
      <p:ext uri="{BB962C8B-B14F-4D97-AF65-F5344CB8AC3E}">
        <p14:creationId xmlns:p14="http://schemas.microsoft.com/office/powerpoint/2010/main" val="412010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a:xfrm>
            <a:off x="838200" y="6303327"/>
            <a:ext cx="2743200" cy="365125"/>
          </a:xfrm>
        </p:spPr>
        <p:txBody>
          <a:body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pic>
        <p:nvPicPr>
          <p:cNvPr id="14" name="Picture 13" descr="Shape, rectangle&#10;&#10;Description automatically generated">
            <a:extLst>
              <a:ext uri="{FF2B5EF4-FFF2-40B4-BE49-F238E27FC236}">
                <a16:creationId xmlns:a16="http://schemas.microsoft.com/office/drawing/2014/main" id="{383E1B5E-8CAE-47BE-F47E-9FA9C9373BE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86" y="-3491"/>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D7F7-86C8-478C-B9C6-47C657F36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0875C1-4456-47AC-B968-BBC7D9B27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56FEF-D840-4455-9A2D-E6608C0A350A}"/>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26AED4A1-C9BA-499B-9F8D-2EC4EEC4C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BC741-9591-4E5E-8B56-D1A214B60880}"/>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21195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C40E-FFAE-4433-AC63-08106BA5E0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0064E-0A16-415C-8F13-84E6B1B93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4ACB1A-D046-4162-B7F5-C54E93BFED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08488-3F1C-496C-AC1A-E86606807EEC}"/>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6" name="Footer Placeholder 5">
            <a:extLst>
              <a:ext uri="{FF2B5EF4-FFF2-40B4-BE49-F238E27FC236}">
                <a16:creationId xmlns:a16="http://schemas.microsoft.com/office/drawing/2014/main" id="{910B3C1A-5F2F-4FC3-94A4-A657693E6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6F70C4-630A-45FF-A90B-D6ECC11941DD}"/>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64213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4671-DDBB-42A2-8D55-A74835833F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688066-2376-4AAF-AA5F-2D361CA29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F9DF7-2822-4B81-A336-C74E953F1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806660-145E-4667-9FEB-882CFA071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87AC2-B9F2-402F-85E6-2F4175DCB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494D3D-09C4-464A-8FD8-6E74A60817A2}"/>
              </a:ext>
            </a:extLst>
          </p:cNvPr>
          <p:cNvSpPr>
            <a:spLocks noGrp="1"/>
          </p:cNvSpPr>
          <p:nvPr>
            <p:ph type="dt" sz="half" idx="10"/>
          </p:nvPr>
        </p:nvSpPr>
        <p:spPr/>
        <p:txBody>
          <a:bodyPr/>
          <a:lstStyle/>
          <a:p>
            <a:fld id="{BF420119-8E72-4C91-B94C-D4A68BEBB29F}" type="datetimeFigureOut">
              <a:rPr lang="en-GB" smtClean="0"/>
              <a:t>07/07/2025</a:t>
            </a:fld>
            <a:endParaRPr lang="en-GB"/>
          </a:p>
        </p:txBody>
      </p:sp>
      <p:sp>
        <p:nvSpPr>
          <p:cNvPr id="8" name="Footer Placeholder 7">
            <a:extLst>
              <a:ext uri="{FF2B5EF4-FFF2-40B4-BE49-F238E27FC236}">
                <a16:creationId xmlns:a16="http://schemas.microsoft.com/office/drawing/2014/main" id="{22FDF8DD-6529-4342-A536-CAA0653BB0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4415DE-4DCC-46EA-839E-C4805D16C938}"/>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75901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9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20483-BB77-439A-A434-1B1D91EF3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91B16-E00A-499A-B3C0-9A5273284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D62F8-C349-4D5B-83F9-29B280205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370E5489-B1D5-4A96-9244-D2A07A6D5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AC084E-DA7B-4316-A6B6-8A6184ACA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3B55D-2E33-4F8E-9A1A-118FD2EC55CD}" type="slidenum">
              <a:rPr lang="en-GB" smtClean="0"/>
              <a:t>‹#›</a:t>
            </a:fld>
            <a:endParaRPr lang="en-GB"/>
          </a:p>
        </p:txBody>
      </p:sp>
    </p:spTree>
    <p:extLst>
      <p:ext uri="{BB962C8B-B14F-4D97-AF65-F5344CB8AC3E}">
        <p14:creationId xmlns:p14="http://schemas.microsoft.com/office/powerpoint/2010/main" val="12568096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9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20483-BB77-439A-A434-1B1D91EF3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91B16-E00A-499A-B3C0-9A5273284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D62F8-C349-4D5B-83F9-29B280205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20119-8E72-4C91-B94C-D4A68BEBB29F}" type="datetimeFigureOut">
              <a:rPr lang="en-GB" smtClean="0"/>
              <a:t>07/07/2025</a:t>
            </a:fld>
            <a:endParaRPr lang="en-GB"/>
          </a:p>
        </p:txBody>
      </p:sp>
      <p:sp>
        <p:nvSpPr>
          <p:cNvPr id="5" name="Footer Placeholder 4">
            <a:extLst>
              <a:ext uri="{FF2B5EF4-FFF2-40B4-BE49-F238E27FC236}">
                <a16:creationId xmlns:a16="http://schemas.microsoft.com/office/drawing/2014/main" id="{370E5489-B1D5-4A96-9244-D2A07A6D5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AC084E-DA7B-4316-A6B6-8A6184ACA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3B55D-2E33-4F8E-9A1A-118FD2EC55CD}" type="slidenum">
              <a:rPr lang="en-GB" smtClean="0"/>
              <a:t>‹#›</a:t>
            </a:fld>
            <a:endParaRPr lang="en-GB"/>
          </a:p>
        </p:txBody>
      </p:sp>
    </p:spTree>
    <p:extLst>
      <p:ext uri="{BB962C8B-B14F-4D97-AF65-F5344CB8AC3E}">
        <p14:creationId xmlns:p14="http://schemas.microsoft.com/office/powerpoint/2010/main" val="12568096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1" r:id="rId3"/>
    <p:sldLayoutId id="2147483662"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embed/wXeIu7Vg9ek?rel=0"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7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0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A screenshot of a video game">
            <a:extLst>
              <a:ext uri="{FF2B5EF4-FFF2-40B4-BE49-F238E27FC236}">
                <a16:creationId xmlns:a16="http://schemas.microsoft.com/office/drawing/2014/main" id="{9C34CFE6-6B05-4122-B643-DE230D4A2D3A}"/>
              </a:ext>
            </a:extLst>
          </p:cNvPr>
          <p:cNvPicPr>
            <a:picLocks noChangeAspect="1"/>
          </p:cNvPicPr>
          <p:nvPr/>
        </p:nvPicPr>
        <p:blipFill>
          <a:blip r:embed="rId3">
            <a:extLst>
              <a:ext uri="{28A0092B-C50C-407E-A947-70E740481C1C}">
                <a14:useLocalDpi xmlns:a14="http://schemas.microsoft.com/office/drawing/2010/main" val="0"/>
              </a:ext>
            </a:extLst>
          </a:blip>
          <a:srcRect l="52853" t="5647" r="12295" b="14666"/>
          <a:stretch/>
        </p:blipFill>
        <p:spPr>
          <a:xfrm>
            <a:off x="1736993" y="1382358"/>
            <a:ext cx="4257635" cy="5475642"/>
          </a:xfrm>
          <a:prstGeom prst="rect">
            <a:avLst/>
          </a:prstGeom>
        </p:spPr>
      </p:pic>
      <p:sp>
        <p:nvSpPr>
          <p:cNvPr id="41" name="Cloud 40">
            <a:extLst>
              <a:ext uri="{FF2B5EF4-FFF2-40B4-BE49-F238E27FC236}">
                <a16:creationId xmlns:a16="http://schemas.microsoft.com/office/drawing/2014/main" id="{E2FAF34A-F9BC-B7B4-5D34-CF413DAF3A84}"/>
              </a:ext>
            </a:extLst>
          </p:cNvPr>
          <p:cNvSpPr/>
          <p:nvPr/>
        </p:nvSpPr>
        <p:spPr>
          <a:xfrm>
            <a:off x="5841401" y="1667435"/>
            <a:ext cx="4098663" cy="1420009"/>
          </a:xfrm>
          <a:prstGeom prst="cloud">
            <a:avLst/>
          </a:prstGeom>
          <a:solidFill>
            <a:srgbClr val="F2FAFD"/>
          </a:solidFill>
          <a:ln>
            <a:solidFill>
              <a:srgbClr val="F2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descr="A cartoon characters on a screen&#10;&#10;AI-generated content may be incorrect.">
            <a:extLst>
              <a:ext uri="{FF2B5EF4-FFF2-40B4-BE49-F238E27FC236}">
                <a16:creationId xmlns:a16="http://schemas.microsoft.com/office/drawing/2014/main" id="{F7F29159-C6A2-6BAA-3F26-F20DBF43BF77}"/>
              </a:ext>
            </a:extLst>
          </p:cNvPr>
          <p:cNvPicPr>
            <a:picLocks noChangeAspect="1"/>
          </p:cNvPicPr>
          <p:nvPr/>
        </p:nvPicPr>
        <p:blipFill>
          <a:blip r:embed="rId4">
            <a:extLst>
              <a:ext uri="{28A0092B-C50C-407E-A947-70E740481C1C}">
                <a14:useLocalDpi xmlns:a14="http://schemas.microsoft.com/office/drawing/2010/main" val="0"/>
              </a:ext>
            </a:extLst>
          </a:blip>
          <a:srcRect r="54029" b="11843"/>
          <a:stretch/>
        </p:blipFill>
        <p:spPr>
          <a:xfrm>
            <a:off x="5994628" y="1177508"/>
            <a:ext cx="5088367" cy="5488796"/>
          </a:xfrm>
          <a:prstGeom prst="rect">
            <a:avLst/>
          </a:prstGeom>
        </p:spPr>
      </p:pic>
      <p:sp>
        <p:nvSpPr>
          <p:cNvPr id="42" name="TextBox 41">
            <a:extLst>
              <a:ext uri="{FF2B5EF4-FFF2-40B4-BE49-F238E27FC236}">
                <a16:creationId xmlns:a16="http://schemas.microsoft.com/office/drawing/2014/main" id="{33C8A567-CA99-E6B7-BAB2-FA1F72F06B08}"/>
              </a:ext>
            </a:extLst>
          </p:cNvPr>
          <p:cNvSpPr txBox="1"/>
          <p:nvPr/>
        </p:nvSpPr>
        <p:spPr>
          <a:xfrm>
            <a:off x="2903195" y="213517"/>
            <a:ext cx="6385609" cy="989502"/>
          </a:xfrm>
          <a:prstGeom prst="rect">
            <a:avLst/>
          </a:prstGeom>
          <a:noFill/>
        </p:spPr>
        <p:txBody>
          <a:bodyPr wrap="square" lIns="91440" tIns="45720" rIns="91440" bIns="45720" anchor="t">
            <a:spAutoFit/>
          </a:bodyPr>
          <a:lstStyle/>
          <a:p>
            <a:pPr algn="ctr">
              <a:lnSpc>
                <a:spcPct val="150000"/>
              </a:lnSpc>
              <a:buSzPct val="150000"/>
              <a:defRPr/>
            </a:pPr>
            <a:r>
              <a:rPr lang="en-GB" altLang="en-US" sz="4400" b="1" dirty="0">
                <a:solidFill>
                  <a:srgbClr val="272557"/>
                </a:solidFill>
                <a:latin typeface="Gibson"/>
                <a:ea typeface="Gibson" pitchFamily="2" charset="77"/>
                <a:cs typeface="Calibri"/>
              </a:rPr>
              <a:t>Magical Nature Theme</a:t>
            </a:r>
          </a:p>
        </p:txBody>
      </p:sp>
    </p:spTree>
    <p:extLst>
      <p:ext uri="{BB962C8B-B14F-4D97-AF65-F5344CB8AC3E}">
        <p14:creationId xmlns:p14="http://schemas.microsoft.com/office/powerpoint/2010/main" val="1854541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8DA7E81-17CC-4428-921A-10E6EBCBFAB5}"/>
              </a:ext>
            </a:extLst>
          </p:cNvPr>
          <p:cNvSpPr txBox="1"/>
          <p:nvPr/>
        </p:nvSpPr>
        <p:spPr>
          <a:xfrm>
            <a:off x="2499773" y="93881"/>
            <a:ext cx="7192454" cy="989502"/>
          </a:xfrm>
          <a:prstGeom prst="rect">
            <a:avLst/>
          </a:prstGeom>
          <a:noFill/>
        </p:spPr>
        <p:txBody>
          <a:bodyPr wrap="square" lIns="91440" tIns="45720" rIns="91440" bIns="45720" anchor="t">
            <a:spAutoFit/>
          </a:bodyPr>
          <a:lstStyle/>
          <a:p>
            <a:pPr algn="ctr">
              <a:lnSpc>
                <a:spcPct val="150000"/>
              </a:lnSpc>
              <a:buSzPct val="150000"/>
              <a:defRPr/>
            </a:pPr>
            <a:r>
              <a:rPr lang="en-GB" altLang="en-US" sz="4400" b="1" dirty="0">
                <a:solidFill>
                  <a:srgbClr val="272557"/>
                </a:solidFill>
                <a:latin typeface="Gibson"/>
                <a:ea typeface="Gibson" pitchFamily="2" charset="77"/>
                <a:cs typeface="Calibri"/>
              </a:rPr>
              <a:t>Take on the Challenge!</a:t>
            </a:r>
          </a:p>
        </p:txBody>
      </p:sp>
      <p:pic>
        <p:nvPicPr>
          <p:cNvPr id="2" name="Picture 2">
            <a:extLst>
              <a:ext uri="{FF2B5EF4-FFF2-40B4-BE49-F238E27FC236}">
                <a16:creationId xmlns:a16="http://schemas.microsoft.com/office/drawing/2014/main" id="{ADC27F03-6D32-8E4C-AF17-E0BC8C8A6D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060000">
            <a:off x="7554952" y="1207482"/>
            <a:ext cx="1556377" cy="222616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1DFD5D0B-BCEB-F10B-6C00-9FB9EB92B44B}"/>
              </a:ext>
            </a:extLst>
          </p:cNvPr>
          <p:cNvSpPr txBox="1"/>
          <p:nvPr/>
        </p:nvSpPr>
        <p:spPr>
          <a:xfrm>
            <a:off x="104065" y="1032524"/>
            <a:ext cx="6967648" cy="5737741"/>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ourier New,monospace"/>
              <a:buChar char="o"/>
            </a:pPr>
            <a:endParaRPr lang="en-GB" sz="2300" dirty="0">
              <a:solidFill>
                <a:srgbClr val="272557"/>
              </a:solidFill>
              <a:latin typeface="Gibson"/>
              <a:cs typeface="Arial"/>
            </a:endParaRPr>
          </a:p>
          <a:p>
            <a:pPr marL="342900" indent="-342900">
              <a:buFont typeface="Courier New,monospace"/>
              <a:buChar char="o"/>
            </a:pPr>
            <a:r>
              <a:rPr lang="en-GB" sz="2300" dirty="0">
                <a:solidFill>
                  <a:srgbClr val="272557"/>
                </a:solidFill>
                <a:latin typeface="Gibson"/>
                <a:cs typeface="Arial"/>
              </a:rPr>
              <a:t>Go to your library this summer to sign up and get your </a:t>
            </a:r>
            <a:r>
              <a:rPr lang="en-GB" sz="2300" b="1" dirty="0">
                <a:solidFill>
                  <a:srgbClr val="00B050"/>
                </a:solidFill>
                <a:latin typeface="Gibson"/>
                <a:cs typeface="Arial"/>
              </a:rPr>
              <a:t>Story Garden sticker booklet…</a:t>
            </a:r>
          </a:p>
          <a:p>
            <a:endParaRPr lang="en-GB" sz="2400" dirty="0">
              <a:solidFill>
                <a:srgbClr val="000000"/>
              </a:solidFill>
              <a:latin typeface="Gibson"/>
              <a:cs typeface="Arial"/>
            </a:endParaRPr>
          </a:p>
          <a:p>
            <a:pPr marL="342900" indent="-342900">
              <a:buFont typeface="Courier New,monospace"/>
              <a:buChar char="o"/>
            </a:pPr>
            <a:r>
              <a:rPr lang="en-GB" sz="2400" dirty="0">
                <a:solidFill>
                  <a:srgbClr val="272557"/>
                </a:solidFill>
                <a:latin typeface="Gibson"/>
                <a:cs typeface="Arial"/>
              </a:rPr>
              <a:t>Read books and </a:t>
            </a:r>
            <a:r>
              <a:rPr lang="en-GB" sz="2400" dirty="0">
                <a:solidFill>
                  <a:srgbClr val="EB3488"/>
                </a:solidFill>
                <a:latin typeface="Gibson"/>
                <a:cs typeface="Arial"/>
              </a:rPr>
              <a:t>collect stickers</a:t>
            </a:r>
            <a:r>
              <a:rPr lang="en-GB" sz="2400" dirty="0">
                <a:solidFill>
                  <a:srgbClr val="19C9D7"/>
                </a:solidFill>
                <a:latin typeface="Gibson"/>
                <a:cs typeface="Arial"/>
              </a:rPr>
              <a:t> </a:t>
            </a:r>
            <a:r>
              <a:rPr lang="en-GB" sz="2400" dirty="0">
                <a:solidFill>
                  <a:srgbClr val="272557"/>
                </a:solidFill>
                <a:latin typeface="Gibson"/>
                <a:cs typeface="Arial"/>
              </a:rPr>
              <a:t>and other rewards for your reading.</a:t>
            </a:r>
            <a:endParaRPr lang="en-GB" sz="2400" dirty="0">
              <a:latin typeface="Gibson"/>
              <a:cs typeface="Arial"/>
            </a:endParaRPr>
          </a:p>
          <a:p>
            <a:endParaRPr lang="en-GB" sz="2400" dirty="0">
              <a:solidFill>
                <a:srgbClr val="000000"/>
              </a:solidFill>
              <a:latin typeface="Gibson"/>
              <a:cs typeface="Arial"/>
            </a:endParaRPr>
          </a:p>
          <a:p>
            <a:pPr marL="342900" indent="-342900">
              <a:buFont typeface="Courier New,monospace"/>
              <a:buChar char="o"/>
            </a:pPr>
            <a:r>
              <a:rPr lang="en-GB" sz="2400" dirty="0">
                <a:solidFill>
                  <a:srgbClr val="272557"/>
                </a:solidFill>
                <a:latin typeface="Gibson"/>
                <a:cs typeface="Arial"/>
              </a:rPr>
              <a:t>Add the stickers to your poster to complete the Challenge</a:t>
            </a:r>
          </a:p>
          <a:p>
            <a:endParaRPr lang="en-GB" sz="2300" dirty="0">
              <a:solidFill>
                <a:srgbClr val="002060"/>
              </a:solidFill>
              <a:latin typeface="Gibson"/>
              <a:cs typeface="Arial"/>
            </a:endParaRPr>
          </a:p>
          <a:p>
            <a:pPr marL="342900" indent="-342900">
              <a:buFont typeface="Courier New"/>
              <a:buChar char="o"/>
            </a:pPr>
            <a:r>
              <a:rPr lang="en-GB" sz="2400" dirty="0">
                <a:solidFill>
                  <a:srgbClr val="272557"/>
                </a:solidFill>
                <a:latin typeface="Gibson"/>
                <a:cs typeface="Arial"/>
              </a:rPr>
              <a:t>Remember, you can </a:t>
            </a:r>
            <a:r>
              <a:rPr lang="en-GB" sz="2400" dirty="0">
                <a:solidFill>
                  <a:srgbClr val="EB3488"/>
                </a:solidFill>
                <a:latin typeface="Gibson"/>
                <a:cs typeface="Arial"/>
              </a:rPr>
              <a:t>read ANYTHING</a:t>
            </a:r>
            <a:r>
              <a:rPr lang="en-GB" sz="2400" dirty="0">
                <a:solidFill>
                  <a:srgbClr val="19C9D7"/>
                </a:solidFill>
                <a:latin typeface="Gibson"/>
                <a:cs typeface="Arial"/>
              </a:rPr>
              <a:t> </a:t>
            </a:r>
            <a:r>
              <a:rPr lang="en-GB" sz="2400" dirty="0">
                <a:solidFill>
                  <a:srgbClr val="272557"/>
                </a:solidFill>
                <a:latin typeface="Gibson"/>
                <a:cs typeface="Arial"/>
              </a:rPr>
              <a:t>you like. It could be a book, comic or magazine, eBook or audiobook – they all count!</a:t>
            </a:r>
            <a:r>
              <a:rPr lang="en-US" sz="2400" dirty="0">
                <a:latin typeface="Gibson"/>
                <a:cs typeface="Arial"/>
              </a:rPr>
              <a:t>​</a:t>
            </a:r>
            <a:endParaRPr lang="en-US" sz="2400" dirty="0">
              <a:ea typeface="Calibri" panose="020F0502020204030204"/>
              <a:cs typeface="Calibri" panose="020F0502020204030204"/>
            </a:endParaRPr>
          </a:p>
          <a:p>
            <a:pPr marL="342900" indent="-342900">
              <a:buFont typeface="Courier New" panose="02070309020205020404" pitchFamily="49" charset="0"/>
              <a:buChar char="o"/>
            </a:pPr>
            <a:endParaRPr lang="en-GB" sz="2300" dirty="0">
              <a:solidFill>
                <a:srgbClr val="272557"/>
              </a:solidFill>
              <a:latin typeface="Gibson"/>
              <a:cs typeface="Arial"/>
            </a:endParaRPr>
          </a:p>
        </p:txBody>
      </p:sp>
      <p:pic>
        <p:nvPicPr>
          <p:cNvPr id="10" name="Picture 9" descr="An orange arrow pointing up&#10;&#10;Description automatically generated">
            <a:extLst>
              <a:ext uri="{FF2B5EF4-FFF2-40B4-BE49-F238E27FC236}">
                <a16:creationId xmlns:a16="http://schemas.microsoft.com/office/drawing/2014/main" id="{D8D8B739-1DD4-6B87-4B92-14AE08B3A85E}"/>
              </a:ext>
            </a:extLst>
          </p:cNvPr>
          <p:cNvPicPr>
            <a:picLocks noChangeAspect="1"/>
          </p:cNvPicPr>
          <p:nvPr/>
        </p:nvPicPr>
        <p:blipFill>
          <a:blip r:embed="rId4"/>
          <a:stretch>
            <a:fillRect/>
          </a:stretch>
        </p:blipFill>
        <p:spPr>
          <a:xfrm rot="20992343">
            <a:off x="6461116" y="1808926"/>
            <a:ext cx="1004434" cy="896006"/>
          </a:xfrm>
          <a:prstGeom prst="rect">
            <a:avLst/>
          </a:prstGeom>
        </p:spPr>
      </p:pic>
      <p:pic>
        <p:nvPicPr>
          <p:cNvPr id="31" name="Picture 30" descr="A cartoon of a monster&#10;&#10;AI-generated content may be incorrect.">
            <a:extLst>
              <a:ext uri="{FF2B5EF4-FFF2-40B4-BE49-F238E27FC236}">
                <a16:creationId xmlns:a16="http://schemas.microsoft.com/office/drawing/2014/main" id="{5F386FAE-258C-CEF7-DEB0-523A88889E5A}"/>
              </a:ext>
            </a:extLst>
          </p:cNvPr>
          <p:cNvPicPr>
            <a:picLocks noChangeAspect="1"/>
          </p:cNvPicPr>
          <p:nvPr/>
        </p:nvPicPr>
        <p:blipFill>
          <a:blip r:embed="rId5">
            <a:extLst>
              <a:ext uri="{28A0092B-C50C-407E-A947-70E740481C1C}">
                <a14:useLocalDpi xmlns:a14="http://schemas.microsoft.com/office/drawing/2010/main" val="0"/>
              </a:ext>
            </a:extLst>
          </a:blip>
          <a:srcRect t="31623"/>
          <a:stretch/>
        </p:blipFill>
        <p:spPr>
          <a:xfrm>
            <a:off x="8318162" y="2659648"/>
            <a:ext cx="4000500" cy="3868686"/>
          </a:xfrm>
          <a:prstGeom prst="rect">
            <a:avLst/>
          </a:prstGeom>
        </p:spPr>
      </p:pic>
      <p:pic>
        <p:nvPicPr>
          <p:cNvPr id="22" name="Picture 21" descr="Hands holding a book with cartoon characters&#10;&#10;AI-generated content may be incorrect.">
            <a:extLst>
              <a:ext uri="{FF2B5EF4-FFF2-40B4-BE49-F238E27FC236}">
                <a16:creationId xmlns:a16="http://schemas.microsoft.com/office/drawing/2014/main" id="{B58F7597-98BD-3501-2A94-A1FE55B110EC}"/>
              </a:ext>
            </a:extLst>
          </p:cNvPr>
          <p:cNvPicPr>
            <a:picLocks noChangeAspect="1"/>
          </p:cNvPicPr>
          <p:nvPr/>
        </p:nvPicPr>
        <p:blipFill>
          <a:blip r:embed="rId6">
            <a:extLst>
              <a:ext uri="{28A0092B-C50C-407E-A947-70E740481C1C}">
                <a14:useLocalDpi xmlns:a14="http://schemas.microsoft.com/office/drawing/2010/main" val="0"/>
              </a:ext>
            </a:extLst>
          </a:blip>
          <a:srcRect t="23846"/>
          <a:stretch/>
        </p:blipFill>
        <p:spPr>
          <a:xfrm>
            <a:off x="6466296" y="4090139"/>
            <a:ext cx="2916243" cy="2777281"/>
          </a:xfrm>
          <a:prstGeom prst="rect">
            <a:avLst/>
          </a:prstGeom>
          <a:effectLst>
            <a:glow rad="65425">
              <a:schemeClr val="bg1">
                <a:alpha val="69000"/>
              </a:schemeClr>
            </a:glow>
          </a:effectLst>
        </p:spPr>
      </p:pic>
      <p:pic>
        <p:nvPicPr>
          <p:cNvPr id="3" name="Picture 2" descr="An orange arrow pointing up&#10;&#10;Description automatically generated">
            <a:extLst>
              <a:ext uri="{FF2B5EF4-FFF2-40B4-BE49-F238E27FC236}">
                <a16:creationId xmlns:a16="http://schemas.microsoft.com/office/drawing/2014/main" id="{E6C6FB3A-F379-8234-DD84-DECC840B66BC}"/>
              </a:ext>
            </a:extLst>
          </p:cNvPr>
          <p:cNvPicPr>
            <a:picLocks noChangeAspect="1"/>
          </p:cNvPicPr>
          <p:nvPr/>
        </p:nvPicPr>
        <p:blipFill>
          <a:blip r:embed="rId4"/>
          <a:stretch>
            <a:fillRect/>
          </a:stretch>
        </p:blipFill>
        <p:spPr>
          <a:xfrm rot="1742327">
            <a:off x="5964078" y="4088852"/>
            <a:ext cx="1004434" cy="896006"/>
          </a:xfrm>
          <a:prstGeom prst="rect">
            <a:avLst/>
          </a:prstGeom>
        </p:spPr>
      </p:pic>
      <p:pic>
        <p:nvPicPr>
          <p:cNvPr id="5" name="Picture 4" descr="A cartoon of a monster&#10;&#10;AI-generated content may be incorrect.">
            <a:extLst>
              <a:ext uri="{FF2B5EF4-FFF2-40B4-BE49-F238E27FC236}">
                <a16:creationId xmlns:a16="http://schemas.microsoft.com/office/drawing/2014/main" id="{0D2E82FC-5B33-A840-13F2-3C7E765123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96573">
            <a:off x="11169264" y="183631"/>
            <a:ext cx="692667" cy="2650947"/>
          </a:xfrm>
          <a:prstGeom prst="rect">
            <a:avLst/>
          </a:prstGeom>
        </p:spPr>
      </p:pic>
    </p:spTree>
    <p:extLst>
      <p:ext uri="{BB962C8B-B14F-4D97-AF65-F5344CB8AC3E}">
        <p14:creationId xmlns:p14="http://schemas.microsoft.com/office/powerpoint/2010/main" val="501657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900" decel="100000" fill="hold"/>
                                        <p:tgtEl>
                                          <p:spTgt spid="2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EFDEF2-CF85-4ED7-91DA-D21A1E660ABB}"/>
              </a:ext>
            </a:extLst>
          </p:cNvPr>
          <p:cNvSpPr txBox="1"/>
          <p:nvPr/>
        </p:nvSpPr>
        <p:spPr>
          <a:xfrm>
            <a:off x="290282" y="475743"/>
            <a:ext cx="4992854" cy="3081695"/>
          </a:xfrm>
          <a:prstGeom prst="roundRect">
            <a:avLst/>
          </a:prstGeom>
          <a:solidFill>
            <a:schemeClr val="bg1"/>
          </a:solidFill>
        </p:spPr>
        <p:txBody>
          <a:bodyPr wrap="square" lIns="91440" tIns="45720" rIns="91440" bIns="45720" rtlCol="0" anchor="t">
            <a:spAutoFit/>
          </a:bodyPr>
          <a:lstStyle/>
          <a:p>
            <a:pPr algn="ctr">
              <a:defRPr/>
            </a:pPr>
            <a:r>
              <a:rPr kumimoji="0" lang="en-GB" altLang="en-US" sz="3500" b="0" i="0" u="none" strike="noStrike" kern="1200" cap="none" spc="0" normalizeH="0" baseline="0" noProof="0" dirty="0">
                <a:ln>
                  <a:noFill/>
                </a:ln>
                <a:solidFill>
                  <a:srgbClr val="272557"/>
                </a:solidFill>
                <a:effectLst/>
                <a:uLnTx/>
                <a:uFillTx/>
                <a:latin typeface="Gibson"/>
                <a:ea typeface="Gibson" pitchFamily="2" charset="77"/>
              </a:rPr>
              <a:t>Complete the Challenge to be awarded your </a:t>
            </a:r>
            <a:r>
              <a:rPr kumimoji="0" lang="en-GB" altLang="en-US" sz="3500" b="1" i="0" u="none" strike="noStrike" kern="1200" cap="none" spc="0" normalizeH="0" baseline="0" noProof="0" dirty="0">
                <a:ln>
                  <a:noFill/>
                </a:ln>
                <a:solidFill>
                  <a:srgbClr val="E53191"/>
                </a:solidFill>
                <a:effectLst/>
                <a:uLnTx/>
                <a:uFillTx/>
                <a:latin typeface="Gibson"/>
                <a:ea typeface="Gibson" pitchFamily="2" charset="77"/>
              </a:rPr>
              <a:t>certificate of achievement</a:t>
            </a:r>
            <a:r>
              <a:rPr lang="en-GB" altLang="en-US" sz="3500" b="1" dirty="0">
                <a:solidFill>
                  <a:srgbClr val="E53191"/>
                </a:solidFill>
                <a:latin typeface="Gibson" pitchFamily="2" charset="77"/>
                <a:ea typeface="Gibson" pitchFamily="2" charset="77"/>
              </a:rPr>
              <a:t> and medal!</a:t>
            </a:r>
            <a:endParaRPr lang="en-US" sz="3500" b="1" dirty="0">
              <a:solidFill>
                <a:srgbClr val="E53191"/>
              </a:solidFill>
              <a:latin typeface="Gibson" pitchFamily="2" charset="77"/>
              <a:ea typeface="Gibson" pitchFamily="2" charset="77"/>
              <a:cs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DA9BF086-DCCD-59F2-59E7-461C11AC9E31}"/>
                  </a:ext>
                </a:extLst>
              </p14:cNvPr>
              <p14:cNvContentPartPr/>
              <p14:nvPr/>
            </p14:nvContentPartPr>
            <p14:xfrm>
              <a:off x="13011844" y="732928"/>
              <a:ext cx="9525" cy="9525"/>
            </p14:xfrm>
          </p:contentPart>
        </mc:Choice>
        <mc:Fallback xmlns="">
          <p:pic>
            <p:nvPicPr>
              <p:cNvPr id="14" name="Ink 13">
                <a:extLst>
                  <a:ext uri="{FF2B5EF4-FFF2-40B4-BE49-F238E27FC236}">
                    <a16:creationId xmlns:a16="http://schemas.microsoft.com/office/drawing/2014/main" id="{DA9BF086-DCCD-59F2-59E7-461C11AC9E31}"/>
                  </a:ext>
                </a:extLst>
              </p:cNvPr>
              <p:cNvPicPr/>
              <p:nvPr/>
            </p:nvPicPr>
            <p:blipFill>
              <a:blip r:embed="rId4"/>
              <a:stretch>
                <a:fillRect/>
              </a:stretch>
            </p:blipFill>
            <p:spPr>
              <a:xfrm>
                <a:off x="12853094" y="637678"/>
                <a:ext cx="323850" cy="198120"/>
              </a:xfrm>
              <a:prstGeom prst="rect">
                <a:avLst/>
              </a:prstGeom>
            </p:spPr>
          </p:pic>
        </mc:Fallback>
      </mc:AlternateContent>
      <p:pic>
        <p:nvPicPr>
          <p:cNvPr id="2" name="Picture 2">
            <a:extLst>
              <a:ext uri="{FF2B5EF4-FFF2-40B4-BE49-F238E27FC236}">
                <a16:creationId xmlns:a16="http://schemas.microsoft.com/office/drawing/2014/main" id="{1455527F-BAA9-93F2-59AA-A92BC5E498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600000">
            <a:off x="5781519" y="1424947"/>
            <a:ext cx="2467910" cy="3496206"/>
          </a:xfrm>
          <a:prstGeom prst="rect">
            <a:avLst/>
          </a:prstGeom>
        </p:spPr>
      </p:pic>
      <p:pic>
        <p:nvPicPr>
          <p:cNvPr id="23" name="Picture 22" descr="A group of cartoon characters&#10;&#10;AI-generated content may be incorrect.">
            <a:extLst>
              <a:ext uri="{FF2B5EF4-FFF2-40B4-BE49-F238E27FC236}">
                <a16:creationId xmlns:a16="http://schemas.microsoft.com/office/drawing/2014/main" id="{9FFCE138-13CD-5B38-1390-FF1421101485}"/>
              </a:ext>
            </a:extLst>
          </p:cNvPr>
          <p:cNvPicPr>
            <a:picLocks noChangeAspect="1"/>
          </p:cNvPicPr>
          <p:nvPr/>
        </p:nvPicPr>
        <p:blipFill>
          <a:blip r:embed="rId6">
            <a:extLst>
              <a:ext uri="{28A0092B-C50C-407E-A947-70E740481C1C}">
                <a14:useLocalDpi xmlns:a14="http://schemas.microsoft.com/office/drawing/2010/main" val="0"/>
              </a:ext>
            </a:extLst>
          </a:blip>
          <a:srcRect l="29681" t="68159" r="25566"/>
          <a:stretch/>
        </p:blipFill>
        <p:spPr>
          <a:xfrm>
            <a:off x="1967939" y="4208100"/>
            <a:ext cx="1790326" cy="1801539"/>
          </a:xfrm>
          <a:prstGeom prst="rect">
            <a:avLst/>
          </a:prstGeom>
        </p:spPr>
      </p:pic>
      <p:pic>
        <p:nvPicPr>
          <p:cNvPr id="4" name="Picture 3" descr="A wooden medallion with text on it&#10;&#10;AI-generated content may be incorrect.">
            <a:extLst>
              <a:ext uri="{FF2B5EF4-FFF2-40B4-BE49-F238E27FC236}">
                <a16:creationId xmlns:a16="http://schemas.microsoft.com/office/drawing/2014/main" id="{A384A662-6AAB-F624-31D3-48240D6A99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6590">
            <a:off x="8635559" y="1898374"/>
            <a:ext cx="1912068" cy="1898374"/>
          </a:xfrm>
          <a:prstGeom prst="rect">
            <a:avLst/>
          </a:prstGeom>
        </p:spPr>
      </p:pic>
    </p:spTree>
    <p:extLst>
      <p:ext uri="{BB962C8B-B14F-4D97-AF65-F5344CB8AC3E}">
        <p14:creationId xmlns:p14="http://schemas.microsoft.com/office/powerpoint/2010/main" val="2189194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3E2A-24F9-48F6-9E1B-D0D06606CBC0}"/>
              </a:ext>
            </a:extLst>
          </p:cNvPr>
          <p:cNvSpPr>
            <a:spLocks noGrp="1"/>
          </p:cNvSpPr>
          <p:nvPr>
            <p:ph type="title"/>
          </p:nvPr>
        </p:nvSpPr>
        <p:spPr>
          <a:xfrm>
            <a:off x="2095200" y="1572170"/>
            <a:ext cx="8001600" cy="611563"/>
          </a:xfrm>
        </p:spPr>
        <p:txBody>
          <a:bodyPr>
            <a:noAutofit/>
          </a:bodyPr>
          <a:lstStyle/>
          <a:p>
            <a:pPr algn="ctr"/>
            <a:r>
              <a:rPr lang="en-GB" b="1" dirty="0">
                <a:solidFill>
                  <a:srgbClr val="EB3488"/>
                </a:solidFill>
                <a:latin typeface="Gibson"/>
                <a:ea typeface="Gibson" pitchFamily="2" charset="77"/>
                <a:cs typeface="Calibri"/>
              </a:rPr>
              <a:t>Take part this summer!</a:t>
            </a:r>
          </a:p>
          <a:p>
            <a:pPr algn="ctr"/>
            <a:endParaRPr lang="en-US" sz="3200" b="1" dirty="0">
              <a:solidFill>
                <a:srgbClr val="ED9B28"/>
              </a:solidFill>
              <a:cs typeface="Calibri Light"/>
            </a:endParaRPr>
          </a:p>
        </p:txBody>
      </p:sp>
      <p:sp>
        <p:nvSpPr>
          <p:cNvPr id="3" name="Content Placeholder 2">
            <a:extLst>
              <a:ext uri="{FF2B5EF4-FFF2-40B4-BE49-F238E27FC236}">
                <a16:creationId xmlns:a16="http://schemas.microsoft.com/office/drawing/2014/main" id="{369BF1B8-5F47-489D-B86C-7A75ABBE30F6}"/>
              </a:ext>
            </a:extLst>
          </p:cNvPr>
          <p:cNvSpPr>
            <a:spLocks noGrp="1"/>
          </p:cNvSpPr>
          <p:nvPr>
            <p:ph idx="4294967295"/>
          </p:nvPr>
        </p:nvSpPr>
        <p:spPr>
          <a:xfrm>
            <a:off x="2599531" y="2320150"/>
            <a:ext cx="6992939" cy="3732780"/>
          </a:xfrm>
          <a:prstGeom prst="roundRect">
            <a:avLst/>
          </a:prstGeom>
          <a:solidFill>
            <a:schemeClr val="bg1"/>
          </a:solidFill>
        </p:spPr>
        <p:txBody>
          <a:bodyPr vert="horz" lIns="91440" tIns="45720" rIns="91440" bIns="45720" rtlCol="0" anchor="t">
            <a:normAutofit/>
          </a:bodyPr>
          <a:lstStyle/>
          <a:p>
            <a:pPr marL="0" indent="0" algn="ctr" defTabSz="758825">
              <a:spcBef>
                <a:spcPts val="700"/>
              </a:spcBef>
              <a:buClr>
                <a:srgbClr val="951B81"/>
              </a:buClr>
              <a:buNone/>
            </a:pPr>
            <a:r>
              <a:rPr lang="en-GB" sz="3200" i="1" dirty="0">
                <a:solidFill>
                  <a:srgbClr val="272557"/>
                </a:solidFill>
                <a:latin typeface="Gibson"/>
                <a:ea typeface="Gibson" pitchFamily="2" charset="77"/>
                <a:cs typeface="Calibri" panose="020F0502020204030204"/>
              </a:rPr>
              <a:t>​</a:t>
            </a:r>
            <a:r>
              <a:rPr lang="en-GB" altLang="en-US" sz="3200" dirty="0">
                <a:latin typeface="Raleway" panose="020B0503030101060003" pitchFamily="34" charset="0"/>
                <a:ea typeface="Tw Cen MT" panose="020B0602020104020603" pitchFamily="34" charset="0"/>
                <a:cs typeface="Tw Cen MT" panose="020B0602020104020603" pitchFamily="34" charset="0"/>
                <a:sym typeface="Tw Cen MT" panose="020B0602020104020603" pitchFamily="34" charset="0"/>
              </a:rPr>
              <a:t>Join in at any Nottinghamshire Inspire library.</a:t>
            </a:r>
          </a:p>
          <a:p>
            <a:pPr marL="0" indent="0" algn="ctr" defTabSz="758825">
              <a:spcBef>
                <a:spcPts val="700"/>
              </a:spcBef>
              <a:buClr>
                <a:srgbClr val="951B81"/>
              </a:buClr>
              <a:buNone/>
            </a:pPr>
            <a:endParaRPr lang="en-GB" altLang="en-US" sz="1800" dirty="0">
              <a:latin typeface="Raleway" panose="020B0503030101060003" pitchFamily="34" charset="0"/>
              <a:ea typeface="Tw Cen MT" panose="020B0602020104020603" pitchFamily="34" charset="0"/>
              <a:cs typeface="Tw Cen MT" panose="020B0602020104020603" pitchFamily="34" charset="0"/>
              <a:sym typeface="Tw Cen MT" panose="020B0602020104020603" pitchFamily="34" charset="0"/>
            </a:endParaRPr>
          </a:p>
          <a:p>
            <a:pPr marL="0" indent="0" algn="ctr" defTabSz="758825">
              <a:spcBef>
                <a:spcPts val="700"/>
              </a:spcBef>
              <a:buClr>
                <a:srgbClr val="951B81"/>
              </a:buClr>
              <a:buNone/>
            </a:pPr>
            <a:r>
              <a:rPr lang="en-GB" altLang="en-US" sz="3200" dirty="0">
                <a:latin typeface="Raleway" panose="020B0503030101060003" pitchFamily="34" charset="0"/>
                <a:ea typeface="Tw Cen MT" panose="020B0602020104020603" pitchFamily="34" charset="0"/>
                <a:cs typeface="Tw Cen MT" panose="020B0602020104020603" pitchFamily="34" charset="0"/>
                <a:sym typeface="Tw Cen MT" panose="020B0602020104020603" pitchFamily="34" charset="0"/>
              </a:rPr>
              <a:t>It’s FREE!</a:t>
            </a:r>
          </a:p>
          <a:p>
            <a:pPr marL="0" indent="0" algn="ctr" defTabSz="758825">
              <a:spcBef>
                <a:spcPts val="700"/>
              </a:spcBef>
              <a:buClr>
                <a:srgbClr val="951B81"/>
              </a:buClr>
              <a:buNone/>
            </a:pPr>
            <a:endParaRPr lang="en-GB" altLang="en-US" sz="1800" dirty="0">
              <a:latin typeface="Raleway" panose="020B0503030101060003" pitchFamily="34" charset="0"/>
              <a:ea typeface="Tw Cen MT" panose="020B0602020104020603" pitchFamily="34" charset="0"/>
              <a:cs typeface="Tw Cen MT" panose="020B0602020104020603" pitchFamily="34" charset="0"/>
              <a:sym typeface="Tw Cen MT" panose="020B0602020104020603" pitchFamily="34" charset="0"/>
            </a:endParaRPr>
          </a:p>
          <a:p>
            <a:pPr marL="0" indent="0" algn="ctr" defTabSz="758825">
              <a:spcBef>
                <a:spcPts val="700"/>
              </a:spcBef>
              <a:buClr>
                <a:srgbClr val="951B81"/>
              </a:buClr>
              <a:buNone/>
            </a:pPr>
            <a:r>
              <a:rPr lang="en-GB" altLang="en-US" sz="3200" dirty="0">
                <a:latin typeface="Raleway" panose="020B0503030101060003" pitchFamily="34" charset="0"/>
                <a:ea typeface="Tw Cen MT" panose="020B0602020104020603" pitchFamily="34" charset="0"/>
                <a:cs typeface="Tw Cen MT" panose="020B0602020104020603" pitchFamily="34" charset="0"/>
                <a:sym typeface="Tw Cen MT" panose="020B0602020104020603" pitchFamily="34" charset="0"/>
              </a:rPr>
              <a:t>Story Garden starts on </a:t>
            </a:r>
          </a:p>
          <a:p>
            <a:pPr marL="0" indent="0" algn="ctr">
              <a:buNone/>
            </a:pPr>
            <a:r>
              <a:rPr lang="en-GB" altLang="en-US" sz="3200" b="1" dirty="0">
                <a:latin typeface="Raleway" panose="020B0503030101060003" pitchFamily="34" charset="0"/>
                <a:ea typeface="Tw Cen MT" panose="020B0602020104020603" pitchFamily="34" charset="0"/>
                <a:cs typeface="Tw Cen MT" panose="020B0602020104020603" pitchFamily="34" charset="0"/>
                <a:sym typeface="Tw Cen MT" panose="020B0602020104020603" pitchFamily="34" charset="0"/>
              </a:rPr>
              <a:t>Saturday 5 July</a:t>
            </a:r>
            <a:endParaRPr lang="en-GB" altLang="en-US" sz="3200" b="1" dirty="0">
              <a:latin typeface="Raleway" panose="020B0503030101060003" pitchFamily="34" charset="0"/>
              <a:ea typeface="Tw Cen MT" panose="020B0602020104020603" pitchFamily="34" charset="0"/>
              <a:cs typeface="Tw Cen MT" panose="020B0602020104020603" pitchFamily="34" charset="0"/>
              <a:sym typeface="Tw Cen MT" panose="020B0602020104020603" pitchFamily="34" charset="0"/>
              <a:hlinkClick r:id="rId3">
                <a:extLst>
                  <a:ext uri="{A12FA001-AC4F-418D-AE19-62706E023703}">
                    <ahyp:hlinkClr xmlns:ahyp="http://schemas.microsoft.com/office/drawing/2018/hyperlinkcolor" val="tx"/>
                  </a:ext>
                </a:extLst>
              </a:hlinkClick>
            </a:endParaRPr>
          </a:p>
          <a:p>
            <a:pPr marL="0" indent="0" algn="ctr">
              <a:buNone/>
            </a:pPr>
            <a:endParaRPr lang="en-GB" sz="3200" i="1" dirty="0">
              <a:solidFill>
                <a:srgbClr val="272557"/>
              </a:solidFill>
              <a:latin typeface="Gibson"/>
              <a:ea typeface="Gibson" pitchFamily="2" charset="77"/>
              <a:cs typeface="Calibri" panose="020F0502020204030204"/>
            </a:endParaRPr>
          </a:p>
        </p:txBody>
      </p:sp>
      <p:pic>
        <p:nvPicPr>
          <p:cNvPr id="4" name="Picture 3" descr="A cartoon of a paper and a pencil&#10;&#10;AI-generated content may be incorrect.">
            <a:extLst>
              <a:ext uri="{FF2B5EF4-FFF2-40B4-BE49-F238E27FC236}">
                <a16:creationId xmlns:a16="http://schemas.microsoft.com/office/drawing/2014/main" id="{1DC2F8FE-EADB-B3A8-01C5-4D24FC099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35" y="1074883"/>
            <a:ext cx="2411294" cy="2217699"/>
          </a:xfrm>
          <a:prstGeom prst="rect">
            <a:avLst/>
          </a:prstGeom>
        </p:spPr>
      </p:pic>
      <p:pic>
        <p:nvPicPr>
          <p:cNvPr id="6" name="Picture 5" descr="A group of cartoon kids&#10;&#10;AI-generated content may be incorrect.">
            <a:extLst>
              <a:ext uri="{FF2B5EF4-FFF2-40B4-BE49-F238E27FC236}">
                <a16:creationId xmlns:a16="http://schemas.microsoft.com/office/drawing/2014/main" id="{D8221C45-53F4-DB30-52D7-DFD805FFD357}"/>
              </a:ext>
            </a:extLst>
          </p:cNvPr>
          <p:cNvPicPr>
            <a:picLocks noChangeAspect="1"/>
          </p:cNvPicPr>
          <p:nvPr/>
        </p:nvPicPr>
        <p:blipFill>
          <a:blip r:embed="rId5">
            <a:extLst>
              <a:ext uri="{28A0092B-C50C-407E-A947-70E740481C1C}">
                <a14:useLocalDpi xmlns:a14="http://schemas.microsoft.com/office/drawing/2010/main" val="0"/>
              </a:ext>
            </a:extLst>
          </a:blip>
          <a:srcRect l="25535" r="56641" b="56680"/>
          <a:stretch/>
        </p:blipFill>
        <p:spPr>
          <a:xfrm>
            <a:off x="8961112" y="2887798"/>
            <a:ext cx="2786790" cy="3809829"/>
          </a:xfrm>
          <a:prstGeom prst="rect">
            <a:avLst/>
          </a:prstGeom>
        </p:spPr>
      </p:pic>
    </p:spTree>
    <p:extLst>
      <p:ext uri="{BB962C8B-B14F-4D97-AF65-F5344CB8AC3E}">
        <p14:creationId xmlns:p14="http://schemas.microsoft.com/office/powerpoint/2010/main" val="1810725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screenshot of a children's book&#10;&#10;AI-generated content may be incorrect.">
            <a:extLst>
              <a:ext uri="{FF2B5EF4-FFF2-40B4-BE49-F238E27FC236}">
                <a16:creationId xmlns:a16="http://schemas.microsoft.com/office/drawing/2014/main" id="{A4E14896-AA0C-4BFF-2726-06A02D1CA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97" y="1458548"/>
            <a:ext cx="3725248" cy="2590596"/>
          </a:xfrm>
          <a:prstGeom prst="rect">
            <a:avLst/>
          </a:prstGeom>
        </p:spPr>
      </p:pic>
      <p:sp>
        <p:nvSpPr>
          <p:cNvPr id="2" name="Title 1">
            <a:extLst>
              <a:ext uri="{FF2B5EF4-FFF2-40B4-BE49-F238E27FC236}">
                <a16:creationId xmlns:a16="http://schemas.microsoft.com/office/drawing/2014/main" id="{32956B94-CF21-45AC-9ADF-B8A4180340DF}"/>
              </a:ext>
            </a:extLst>
          </p:cNvPr>
          <p:cNvSpPr>
            <a:spLocks noGrp="1"/>
          </p:cNvSpPr>
          <p:nvPr>
            <p:ph type="title"/>
          </p:nvPr>
        </p:nvSpPr>
        <p:spPr>
          <a:xfrm>
            <a:off x="1690734" y="452124"/>
            <a:ext cx="8810527" cy="813765"/>
          </a:xfrm>
        </p:spPr>
        <p:txBody>
          <a:bodyPr>
            <a:normAutofit/>
          </a:bodyPr>
          <a:lstStyle/>
          <a:p>
            <a:pPr algn="ctr"/>
            <a:r>
              <a:rPr lang="en-GB" b="1" dirty="0">
                <a:solidFill>
                  <a:srgbClr val="272557"/>
                </a:solidFill>
                <a:latin typeface="Gibson"/>
                <a:ea typeface="Gibson" pitchFamily="2" charset="77"/>
              </a:rPr>
              <a:t>You can take part online!</a:t>
            </a:r>
            <a:endParaRPr lang="en-GB" b="1" dirty="0">
              <a:solidFill>
                <a:srgbClr val="272557"/>
              </a:solidFill>
              <a:latin typeface="Gibson"/>
              <a:ea typeface="Gibson" pitchFamily="2" charset="77"/>
              <a:cs typeface="Calibri"/>
            </a:endParaRPr>
          </a:p>
        </p:txBody>
      </p:sp>
      <p:sp>
        <p:nvSpPr>
          <p:cNvPr id="3" name="TextBox 2">
            <a:extLst>
              <a:ext uri="{FF2B5EF4-FFF2-40B4-BE49-F238E27FC236}">
                <a16:creationId xmlns:a16="http://schemas.microsoft.com/office/drawing/2014/main" id="{443C1E1A-6BD2-409A-B1AB-0C99C725E504}"/>
              </a:ext>
            </a:extLst>
          </p:cNvPr>
          <p:cNvSpPr txBox="1"/>
          <p:nvPr/>
        </p:nvSpPr>
        <p:spPr>
          <a:xfrm>
            <a:off x="1604577" y="5677895"/>
            <a:ext cx="89828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bg1"/>
                </a:solidFill>
                <a:latin typeface="Gibson"/>
                <a:ea typeface="Gibson" pitchFamily="2" charset="77"/>
              </a:rPr>
              <a:t>summerreadingchallenge.org.uk</a:t>
            </a:r>
            <a:endParaRPr lang="en-US" sz="3600" b="1" dirty="0">
              <a:solidFill>
                <a:schemeClr val="bg1"/>
              </a:solidFill>
              <a:latin typeface="Gibson"/>
              <a:ea typeface="Gibson" pitchFamily="2" charset="77"/>
              <a:cs typeface="Calibri"/>
            </a:endParaRPr>
          </a:p>
        </p:txBody>
      </p:sp>
      <p:sp>
        <p:nvSpPr>
          <p:cNvPr id="9" name="TextBox 8">
            <a:extLst>
              <a:ext uri="{FF2B5EF4-FFF2-40B4-BE49-F238E27FC236}">
                <a16:creationId xmlns:a16="http://schemas.microsoft.com/office/drawing/2014/main" id="{D7F6138D-3F36-4067-A3A4-B52FE3AC025D}"/>
              </a:ext>
            </a:extLst>
          </p:cNvPr>
          <p:cNvSpPr txBox="1"/>
          <p:nvPr/>
        </p:nvSpPr>
        <p:spPr>
          <a:xfrm>
            <a:off x="4419015" y="2164974"/>
            <a:ext cx="7413171" cy="47672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9F3C"/>
                </a:solidFill>
                <a:latin typeface="Gibson"/>
                <a:ea typeface="Gibson" pitchFamily="2" charset="77"/>
              </a:rPr>
              <a:t>✰ Rate</a:t>
            </a:r>
            <a:r>
              <a:rPr lang="en-US" sz="2200" dirty="0">
                <a:solidFill>
                  <a:srgbClr val="7B9F15"/>
                </a:solidFill>
                <a:latin typeface="Gibson"/>
                <a:ea typeface="Gibson" pitchFamily="2" charset="77"/>
              </a:rPr>
              <a:t> </a:t>
            </a:r>
            <a:r>
              <a:rPr lang="en-US" sz="2200" dirty="0">
                <a:solidFill>
                  <a:srgbClr val="272557"/>
                </a:solidFill>
                <a:latin typeface="Gibson"/>
                <a:ea typeface="Gibson" pitchFamily="2" charset="77"/>
              </a:rPr>
              <a:t>and </a:t>
            </a:r>
            <a:r>
              <a:rPr lang="en-US" sz="2200" dirty="0">
                <a:solidFill>
                  <a:srgbClr val="009F3C"/>
                </a:solidFill>
                <a:latin typeface="Gibson"/>
                <a:ea typeface="Gibson" pitchFamily="2" charset="77"/>
              </a:rPr>
              <a:t>review </a:t>
            </a:r>
            <a:r>
              <a:rPr lang="en-US" sz="2200" dirty="0">
                <a:solidFill>
                  <a:srgbClr val="272557"/>
                </a:solidFill>
                <a:latin typeface="Gibson"/>
                <a:ea typeface="Gibson" pitchFamily="2" charset="77"/>
              </a:rPr>
              <a:t>your books to unlock badges</a:t>
            </a:r>
            <a:endParaRPr lang="en-US" sz="2200" dirty="0">
              <a:solidFill>
                <a:srgbClr val="272557"/>
              </a:solidFill>
              <a:latin typeface="Gibson"/>
              <a:ea typeface="Gibson" pitchFamily="2" charset="77"/>
              <a:cs typeface="Calibri"/>
            </a:endParaRPr>
          </a:p>
        </p:txBody>
      </p:sp>
      <p:sp>
        <p:nvSpPr>
          <p:cNvPr id="10" name="TextBox 9">
            <a:extLst>
              <a:ext uri="{FF2B5EF4-FFF2-40B4-BE49-F238E27FC236}">
                <a16:creationId xmlns:a16="http://schemas.microsoft.com/office/drawing/2014/main" id="{D4156CB7-8C98-436B-BD12-27A395FE2B52}"/>
              </a:ext>
            </a:extLst>
          </p:cNvPr>
          <p:cNvSpPr txBox="1"/>
          <p:nvPr/>
        </p:nvSpPr>
        <p:spPr>
          <a:xfrm>
            <a:off x="4419015" y="2752719"/>
            <a:ext cx="7413171" cy="47672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272557"/>
                </a:solidFill>
                <a:latin typeface="Gibson"/>
                <a:ea typeface="Gibson" pitchFamily="2" charset="77"/>
              </a:rPr>
              <a:t>✰ Play</a:t>
            </a:r>
            <a:r>
              <a:rPr lang="en-US" sz="2200" dirty="0">
                <a:latin typeface="Gibson"/>
                <a:ea typeface="Gibson" pitchFamily="2" charset="77"/>
              </a:rPr>
              <a:t> </a:t>
            </a:r>
            <a:r>
              <a:rPr lang="en-US" sz="2200" dirty="0">
                <a:solidFill>
                  <a:srgbClr val="009F3C"/>
                </a:solidFill>
                <a:latin typeface="Gibson"/>
                <a:ea typeface="Gibson" pitchFamily="2" charset="77"/>
              </a:rPr>
              <a:t>games</a:t>
            </a:r>
            <a:r>
              <a:rPr lang="en-US" sz="2200" dirty="0">
                <a:solidFill>
                  <a:schemeClr val="accent2">
                    <a:lumMod val="75000"/>
                  </a:schemeClr>
                </a:solidFill>
                <a:latin typeface="Gibson"/>
                <a:ea typeface="Gibson" pitchFamily="2" charset="77"/>
              </a:rPr>
              <a:t> </a:t>
            </a:r>
            <a:r>
              <a:rPr lang="en-US" sz="2200" dirty="0">
                <a:solidFill>
                  <a:srgbClr val="272557"/>
                </a:solidFill>
                <a:latin typeface="Gibson"/>
                <a:ea typeface="Gibson" pitchFamily="2" charset="77"/>
              </a:rPr>
              <a:t>and enter </a:t>
            </a:r>
            <a:r>
              <a:rPr lang="en-US" sz="2200" dirty="0">
                <a:solidFill>
                  <a:srgbClr val="009F3C"/>
                </a:solidFill>
                <a:latin typeface="Gibson"/>
                <a:ea typeface="Gibson" pitchFamily="2" charset="77"/>
              </a:rPr>
              <a:t>competitions</a:t>
            </a:r>
          </a:p>
        </p:txBody>
      </p:sp>
      <p:sp>
        <p:nvSpPr>
          <p:cNvPr id="12" name="TextBox 11">
            <a:extLst>
              <a:ext uri="{FF2B5EF4-FFF2-40B4-BE49-F238E27FC236}">
                <a16:creationId xmlns:a16="http://schemas.microsoft.com/office/drawing/2014/main" id="{0E141B28-7942-41A6-82AF-EF9B0A918BF8}"/>
              </a:ext>
            </a:extLst>
          </p:cNvPr>
          <p:cNvSpPr txBox="1"/>
          <p:nvPr/>
        </p:nvSpPr>
        <p:spPr>
          <a:xfrm>
            <a:off x="4419015" y="3340463"/>
            <a:ext cx="7413171" cy="851297"/>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B050"/>
                </a:solidFill>
                <a:latin typeface="Gibson"/>
                <a:ea typeface="Gibson" pitchFamily="2" charset="77"/>
              </a:rPr>
              <a:t>✰</a:t>
            </a:r>
            <a:r>
              <a:rPr lang="en-US" sz="2200" dirty="0">
                <a:solidFill>
                  <a:srgbClr val="272557"/>
                </a:solidFill>
                <a:latin typeface="Gibson"/>
                <a:ea typeface="Gibson" pitchFamily="2" charset="77"/>
              </a:rPr>
              <a:t> Use the</a:t>
            </a:r>
            <a:r>
              <a:rPr lang="en-US" sz="2200" dirty="0">
                <a:solidFill>
                  <a:srgbClr val="ED9B28"/>
                </a:solidFill>
                <a:latin typeface="Gibson"/>
                <a:ea typeface="Gibson" pitchFamily="2" charset="77"/>
              </a:rPr>
              <a:t> </a:t>
            </a:r>
            <a:r>
              <a:rPr lang="en-US" sz="2200" dirty="0">
                <a:solidFill>
                  <a:srgbClr val="009F3C"/>
                </a:solidFill>
                <a:latin typeface="Gibson"/>
                <a:ea typeface="Gibson" pitchFamily="2" charset="77"/>
              </a:rPr>
              <a:t>Book Sorter </a:t>
            </a:r>
            <a:r>
              <a:rPr lang="en-US" sz="2200" dirty="0">
                <a:solidFill>
                  <a:srgbClr val="272557"/>
                </a:solidFill>
                <a:latin typeface="Gibson"/>
                <a:ea typeface="Gibson" pitchFamily="2" charset="77"/>
              </a:rPr>
              <a:t>to find books recommended by           other children</a:t>
            </a:r>
            <a:endParaRPr lang="en-US" sz="2200" dirty="0">
              <a:solidFill>
                <a:srgbClr val="272557"/>
              </a:solidFill>
              <a:latin typeface="Gibson"/>
              <a:ea typeface="Gibson" pitchFamily="2" charset="77"/>
              <a:cs typeface="Calibri"/>
            </a:endParaRPr>
          </a:p>
        </p:txBody>
      </p:sp>
      <p:sp>
        <p:nvSpPr>
          <p:cNvPr id="13" name="TextBox 12">
            <a:extLst>
              <a:ext uri="{FF2B5EF4-FFF2-40B4-BE49-F238E27FC236}">
                <a16:creationId xmlns:a16="http://schemas.microsoft.com/office/drawing/2014/main" id="{5B94D46B-5B92-4BBC-AA61-5FB062E4417F}"/>
              </a:ext>
            </a:extLst>
          </p:cNvPr>
          <p:cNvSpPr txBox="1"/>
          <p:nvPr/>
        </p:nvSpPr>
        <p:spPr>
          <a:xfrm>
            <a:off x="4410126" y="1577229"/>
            <a:ext cx="7413171" cy="47672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272557"/>
                </a:solidFill>
                <a:latin typeface="Gibson"/>
                <a:ea typeface="Gibson" pitchFamily="2" charset="77"/>
              </a:rPr>
              <a:t>✰ Set your own</a:t>
            </a:r>
            <a:r>
              <a:rPr lang="en-US" sz="2200" dirty="0">
                <a:solidFill>
                  <a:srgbClr val="7B9F15"/>
                </a:solidFill>
                <a:latin typeface="Gibson"/>
                <a:ea typeface="Gibson" pitchFamily="2" charset="77"/>
              </a:rPr>
              <a:t> </a:t>
            </a:r>
            <a:r>
              <a:rPr lang="en-US" sz="2200" dirty="0">
                <a:solidFill>
                  <a:srgbClr val="009F3C"/>
                </a:solidFill>
                <a:latin typeface="Gibson"/>
                <a:ea typeface="Gibson" pitchFamily="2" charset="77"/>
              </a:rPr>
              <a:t>summer reading goal</a:t>
            </a:r>
            <a:endParaRPr lang="en-US" sz="2200" dirty="0">
              <a:solidFill>
                <a:srgbClr val="009F3C"/>
              </a:solidFill>
              <a:latin typeface="Gibson"/>
              <a:ea typeface="Gibson" pitchFamily="2" charset="77"/>
              <a:cs typeface="Calibri"/>
            </a:endParaRPr>
          </a:p>
        </p:txBody>
      </p:sp>
      <p:pic>
        <p:nvPicPr>
          <p:cNvPr id="14" name="Graphic 14">
            <a:extLst>
              <a:ext uri="{FF2B5EF4-FFF2-40B4-BE49-F238E27FC236}">
                <a16:creationId xmlns:a16="http://schemas.microsoft.com/office/drawing/2014/main" id="{3B307CB2-436A-DF6A-58A6-C9EDE4EEB46D}"/>
              </a:ext>
            </a:extLst>
          </p:cNvPr>
          <p:cNvPicPr>
            <a:picLocks noChangeAspect="1"/>
          </p:cNvPicPr>
          <p:nvPr/>
        </p:nvPicPr>
        <p:blipFill>
          <a:blip r:embed="rId4"/>
          <a:stretch>
            <a:fillRect/>
          </a:stretch>
        </p:blipFill>
        <p:spPr>
          <a:xfrm>
            <a:off x="2884164" y="3310653"/>
            <a:ext cx="1778886" cy="1744562"/>
          </a:xfrm>
          <a:prstGeom prst="rect">
            <a:avLst/>
          </a:prstGeom>
        </p:spPr>
      </p:pic>
      <p:pic>
        <p:nvPicPr>
          <p:cNvPr id="8" name="Picture 7" descr="A group of images of animals and numbers&#10;&#10;AI-generated content may be incorrect.">
            <a:extLst>
              <a:ext uri="{FF2B5EF4-FFF2-40B4-BE49-F238E27FC236}">
                <a16:creationId xmlns:a16="http://schemas.microsoft.com/office/drawing/2014/main" id="{0E0742AA-417F-069E-00F6-CBB007F8F59D}"/>
              </a:ext>
            </a:extLst>
          </p:cNvPr>
          <p:cNvPicPr>
            <a:picLocks noChangeAspect="1"/>
          </p:cNvPicPr>
          <p:nvPr/>
        </p:nvPicPr>
        <p:blipFill>
          <a:blip r:embed="rId5">
            <a:extLst>
              <a:ext uri="{28A0092B-C50C-407E-A947-70E740481C1C}">
                <a14:useLocalDpi xmlns:a14="http://schemas.microsoft.com/office/drawing/2010/main" val="0"/>
              </a:ext>
            </a:extLst>
          </a:blip>
          <a:srcRect l="32179" b="44776"/>
          <a:stretch/>
        </p:blipFill>
        <p:spPr>
          <a:xfrm>
            <a:off x="518197" y="4006404"/>
            <a:ext cx="1488989" cy="733984"/>
          </a:xfrm>
          <a:prstGeom prst="rect">
            <a:avLst/>
          </a:prstGeom>
        </p:spPr>
      </p:pic>
      <p:pic>
        <p:nvPicPr>
          <p:cNvPr id="15" name="Picture 14" descr="A cartoon of a fox painting snowflakes&#10;&#10;AI-generated content may be incorrect.">
            <a:extLst>
              <a:ext uri="{FF2B5EF4-FFF2-40B4-BE49-F238E27FC236}">
                <a16:creationId xmlns:a16="http://schemas.microsoft.com/office/drawing/2014/main" id="{883984D0-6D3F-24A7-9A31-2E38A659A5D8}"/>
              </a:ext>
            </a:extLst>
          </p:cNvPr>
          <p:cNvPicPr>
            <a:picLocks noChangeAspect="1"/>
          </p:cNvPicPr>
          <p:nvPr/>
        </p:nvPicPr>
        <p:blipFill>
          <a:blip r:embed="rId6">
            <a:extLst>
              <a:ext uri="{28A0092B-C50C-407E-A947-70E740481C1C}">
                <a14:useLocalDpi xmlns:a14="http://schemas.microsoft.com/office/drawing/2010/main" val="0"/>
              </a:ext>
            </a:extLst>
          </a:blip>
          <a:srcRect l="5813" r="34921" b="-4732"/>
          <a:stretch/>
        </p:blipFill>
        <p:spPr>
          <a:xfrm>
            <a:off x="518197" y="4732188"/>
            <a:ext cx="1484683" cy="769442"/>
          </a:xfrm>
          <a:prstGeom prst="rect">
            <a:avLst/>
          </a:prstGeom>
        </p:spPr>
      </p:pic>
    </p:spTree>
    <p:extLst>
      <p:ext uri="{BB962C8B-B14F-4D97-AF65-F5344CB8AC3E}">
        <p14:creationId xmlns:p14="http://schemas.microsoft.com/office/powerpoint/2010/main" val="171513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82B80D-CE1F-4822-A94A-370C2B351159}"/>
              </a:ext>
            </a:extLst>
          </p:cNvPr>
          <p:cNvSpPr>
            <a:spLocks noGrp="1"/>
          </p:cNvSpPr>
          <p:nvPr>
            <p:ph idx="4294967295"/>
          </p:nvPr>
        </p:nvSpPr>
        <p:spPr>
          <a:xfrm>
            <a:off x="4441177" y="1138597"/>
            <a:ext cx="7124114" cy="2666035"/>
          </a:xfrm>
        </p:spPr>
        <p:txBody>
          <a:bodyPr vert="horz" lIns="91440" tIns="45720" rIns="91440" bIns="45720" rtlCol="0" anchor="t">
            <a:normAutofit fontScale="92500" lnSpcReduction="20000"/>
          </a:bodyPr>
          <a:lstStyle/>
          <a:p>
            <a:pPr marL="0" indent="0" algn="ctr">
              <a:buNone/>
            </a:pPr>
            <a:r>
              <a:rPr lang="en-GB" sz="8000" b="1" dirty="0">
                <a:solidFill>
                  <a:srgbClr val="E53191"/>
                </a:solidFill>
                <a:latin typeface="Gibson"/>
              </a:rPr>
              <a:t>See you at the </a:t>
            </a:r>
            <a:r>
              <a:rPr lang="en-GB" sz="16600" b="1" dirty="0">
                <a:solidFill>
                  <a:srgbClr val="E53191"/>
                </a:solidFill>
                <a:latin typeface="Gibson"/>
              </a:rPr>
              <a:t>library!</a:t>
            </a:r>
          </a:p>
          <a:p>
            <a:pPr marL="0" indent="0" algn="ctr">
              <a:buNone/>
            </a:pPr>
            <a:endParaRPr lang="en-GB" sz="8000" b="1" dirty="0">
              <a:solidFill>
                <a:srgbClr val="E53191"/>
              </a:solidFill>
              <a:latin typeface="Gibson"/>
            </a:endParaRPr>
          </a:p>
        </p:txBody>
      </p:sp>
      <p:pic>
        <p:nvPicPr>
          <p:cNvPr id="5" name="Picture 4" descr="A group of cartoon books with arms up&#10;&#10;AI-generated content may be incorrect.">
            <a:extLst>
              <a:ext uri="{FF2B5EF4-FFF2-40B4-BE49-F238E27FC236}">
                <a16:creationId xmlns:a16="http://schemas.microsoft.com/office/drawing/2014/main" id="{12940ABF-09D3-AB53-31AB-64E9A8B27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98" y="1546901"/>
            <a:ext cx="4704397" cy="4326696"/>
          </a:xfrm>
          <a:prstGeom prst="rect">
            <a:avLst/>
          </a:prstGeom>
        </p:spPr>
      </p:pic>
    </p:spTree>
    <p:extLst>
      <p:ext uri="{BB962C8B-B14F-4D97-AF65-F5344CB8AC3E}">
        <p14:creationId xmlns:p14="http://schemas.microsoft.com/office/powerpoint/2010/main" val="4401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5FBA1C603EEA499CBF596389E140D1" ma:contentTypeVersion="24" ma:contentTypeDescription="Create a new document." ma:contentTypeScope="" ma:versionID="acde70c567c481eaa07c28206860df50">
  <xsd:schema xmlns:xsd="http://www.w3.org/2001/XMLSchema" xmlns:xs="http://www.w3.org/2001/XMLSchema" xmlns:p="http://schemas.microsoft.com/office/2006/metadata/properties" xmlns:ns2="88329ebe-eddf-4a13-9155-b00765335f16" xmlns:ns3="d3493080-8355-45f9-82a1-ed57c908bae9" targetNamespace="http://schemas.microsoft.com/office/2006/metadata/properties" ma:root="true" ma:fieldsID="f49f562e4a5c2efccceb7530842a8b9b" ns2:_="" ns3:_="">
    <xsd:import namespace="88329ebe-eddf-4a13-9155-b00765335f16"/>
    <xsd:import namespace="d3493080-8355-45f9-82a1-ed57c908bae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ExpiryDate" minOccurs="0"/>
                <xsd:element ref="ns3:MetaDescrip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29ebe-eddf-4a13-9155-b00765335f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326218f1-32cf-468b-a60d-5427b163251e}" ma:internalName="TaxCatchAll" ma:showField="CatchAllData" ma:web="88329ebe-eddf-4a13-9155-b00765335f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493080-8355-45f9-82a1-ed57c908bae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021c833-ab33-4879-862a-6dff463a2d5f" ma:termSetId="09814cd3-568e-fe90-9814-8d621ff8fb84" ma:anchorId="fba54fb3-c3e1-fe81-a776-ca4b69148c4d" ma:open="true" ma:isKeyword="false">
      <xsd:complexType>
        <xsd:sequence>
          <xsd:element ref="pc:Terms" minOccurs="0" maxOccurs="1"/>
        </xsd:sequence>
      </xsd:complexType>
    </xsd:element>
    <xsd:element name="ExpiryDate" ma:index="26" nillable="true" ma:displayName="Expiry Date" ma:format="DateOnly" ma:internalName="ExpiryDate">
      <xsd:simpleType>
        <xsd:restriction base="dms:DateTime"/>
      </xsd:simpleType>
    </xsd:element>
    <xsd:element name="MetaDescription" ma:index="27" nillable="true" ma:displayName="Meta Description" ma:format="Dropdown" ma:internalName="MetaDescription">
      <xsd:simpleType>
        <xsd:restriction base="dms:Note">
          <xsd:maxLength value="255"/>
        </xsd:restrictio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8329ebe-eddf-4a13-9155-b00765335f16">
      <UserInfo>
        <DisplayName>Emma Braithwaite</DisplayName>
        <AccountId>338</AccountId>
        <AccountType/>
      </UserInfo>
      <UserInfo>
        <DisplayName>Rose Attu</DisplayName>
        <AccountId>24</AccountId>
        <AccountType/>
      </UserInfo>
      <UserInfo>
        <DisplayName>Rosie Chalmers</DisplayName>
        <AccountId>2774</AccountId>
        <AccountType/>
      </UserInfo>
      <UserInfo>
        <DisplayName>Clare Williams</DisplayName>
        <AccountId>4087</AccountId>
        <AccountType/>
      </UserInfo>
      <UserInfo>
        <DisplayName>Olwen Lynch</DisplayName>
        <AccountId>2648</AccountId>
        <AccountType/>
      </UserInfo>
    </SharedWithUsers>
    <lcf76f155ced4ddcb4097134ff3c332f xmlns="d3493080-8355-45f9-82a1-ed57c908bae9">
      <Terms xmlns="http://schemas.microsoft.com/office/infopath/2007/PartnerControls"/>
    </lcf76f155ced4ddcb4097134ff3c332f>
    <TaxCatchAll xmlns="88329ebe-eddf-4a13-9155-b00765335f16" xsi:nil="true"/>
    <ExpiryDate xmlns="d3493080-8355-45f9-82a1-ed57c908bae9" xsi:nil="true"/>
    <MetaDescription xmlns="d3493080-8355-45f9-82a1-ed57c908ba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E25423-B1AC-4716-9CE7-344D26240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329ebe-eddf-4a13-9155-b00765335f16"/>
    <ds:schemaRef ds:uri="d3493080-8355-45f9-82a1-ed57c908b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58DE44-BA09-4084-9F31-7567EEBDF479}">
  <ds:schemaRefs>
    <ds:schemaRef ds:uri="http://schemas.microsoft.com/office/2006/metadata/properties"/>
    <ds:schemaRef ds:uri="http://purl.org/dc/elements/1.1/"/>
    <ds:schemaRef ds:uri="http://purl.org/dc/terms/"/>
    <ds:schemaRef ds:uri="88329ebe-eddf-4a13-9155-b00765335f16"/>
    <ds:schemaRef ds:uri="d3493080-8355-45f9-82a1-ed57c908bae9"/>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FEE2A4A-5B5C-43C0-B622-C4DFAA394D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5814</TotalTime>
  <Words>789</Words>
  <Application>Microsoft Office PowerPoint</Application>
  <PresentationFormat>Widescreen</PresentationFormat>
  <Paragraphs>68</Paragraphs>
  <Slides>7</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Arial</vt:lpstr>
      <vt:lpstr>Calibri</vt:lpstr>
      <vt:lpstr>Calibri Light</vt:lpstr>
      <vt:lpstr>canada-type-gibson</vt:lpstr>
      <vt:lpstr>Courier New</vt:lpstr>
      <vt:lpstr>Courier New,monospace</vt:lpstr>
      <vt:lpstr>Gibson</vt:lpstr>
      <vt:lpstr>Raleway</vt:lpstr>
      <vt:lpstr>Trebuchet MS</vt:lpstr>
      <vt:lpstr>Office Theme</vt:lpstr>
      <vt:lpstr>Office Theme</vt:lpstr>
      <vt:lpstr>PowerPoint Presentation</vt:lpstr>
      <vt:lpstr>PowerPoint Presentation</vt:lpstr>
      <vt:lpstr>PowerPoint Presentation</vt:lpstr>
      <vt:lpstr>PowerPoint Presentation</vt:lpstr>
      <vt:lpstr>Take part this summer! </vt:lpstr>
      <vt:lpstr>You can take part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Chalmers</dc:creator>
  <cp:lastModifiedBy>Christopher Jones</cp:lastModifiedBy>
  <cp:revision>8</cp:revision>
  <dcterms:created xsi:type="dcterms:W3CDTF">2021-04-14T09:20:51Z</dcterms:created>
  <dcterms:modified xsi:type="dcterms:W3CDTF">2025-07-07T08:31:15Z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0x010100605FBA1C603EEA499CBF596389E140D1</vt:lpwstr>
  </property>
  <property fmtid="{D5CDD505-2E9C-101B-9397-08002B2CF9AE}" pid="3" name="MediaServiceImageTags">
    <vt:lpwstr/>
  </property>
</Properties>
</file>