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2"/>
  </p:notes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</p:sldIdLst>
  <p:sldSz cx="18288000" cy="10287000"/>
  <p:notesSz cx="6858000" cy="9144000"/>
  <p:embeddedFontLst>
    <p:embeddedFont>
      <p:font typeface="Arimo" panose="020B0604020202020204" charset="0"/>
      <p:regular r:id="rId13"/>
    </p:embeddedFont>
    <p:embeddedFont>
      <p:font typeface="Arimo Bold" panose="020B0604020202020204" charset="0"/>
      <p:regular r:id="rId14"/>
    </p:embeddedFont>
    <p:embeddedFont>
      <p:font typeface="Gibson Book" panose="020B0604020202020204" charset="0"/>
      <p:regular r:id="rId15"/>
    </p:embeddedFont>
    <p:embeddedFont>
      <p:font typeface="Raleway" pitchFamily="2" charset="0"/>
      <p:regular r:id="rId16"/>
      <p:bold r:id="rId17"/>
      <p:italic r:id="rId18"/>
      <p:boldItalic r:id="rId19"/>
    </p:embeddedFont>
    <p:embeddedFont>
      <p:font typeface="Trebuchet MS" panose="020B0603020202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F86EDE-34CD-4F40-B819-46C3C9100607}" v="493" dt="2026-05-13T14:14:49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59564" autoAdjust="0"/>
  </p:normalViewPr>
  <p:slideViewPr>
    <p:cSldViewPr snapToGrid="0">
      <p:cViewPr>
        <p:scale>
          <a:sx n="90" d="100"/>
          <a:sy n="90" d="100"/>
        </p:scale>
        <p:origin x="-798" y="-3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pireculture.org.uk/summerreadingchalleng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pireculture.org.uk/SummerReadingChalleng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mmerreadingchallenge.org.uk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GB" sz="1200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Teacher Notes: </a:t>
            </a: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This PowerPoint presentation explains Read</a:t>
            </a:r>
            <a:r>
              <a:rPr lang="en-GB" sz="1200" baseline="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to the Beat</a:t>
            </a: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– the 2026 Summer Reading Challenge.    It can be used in assembly or classrooms to let children know about the challenge.  </a:t>
            </a:r>
            <a:b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The Summer Reading Challenge happens in libraries across the country every year (it started in 1999).  In 2025 </a:t>
            </a:r>
            <a:r>
              <a:rPr lang="en-GB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nearly</a:t>
            </a: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GB" sz="1200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8,000</a:t>
            </a: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children in Nottinghamshire joined in but we want even more to sign up this year. </a:t>
            </a:r>
          </a:p>
          <a:p>
            <a:r>
              <a:rPr lang="en-GB" sz="1200" dirty="0"/>
              <a:t>This year we will be celebrating music and sound – exploring</a:t>
            </a:r>
            <a:r>
              <a:rPr lang="en-GB" sz="1200" baseline="0" dirty="0"/>
              <a:t> how music and storytelling unite.</a:t>
            </a:r>
            <a:endParaRPr lang="en-GB" sz="1200" dirty="0"/>
          </a:p>
          <a:p>
            <a:endParaRPr lang="en-GB" sz="1200" dirty="0"/>
          </a:p>
          <a:p>
            <a:r>
              <a:rPr lang="en-GB" sz="1200" dirty="0">
                <a:hlinkClick r:id="rId3"/>
              </a:rPr>
              <a:t>www.inspireculture.org.uk/summerreadingchallenge</a:t>
            </a:r>
            <a:r>
              <a:rPr lang="en-GB" sz="1200" dirty="0"/>
              <a:t>    </a:t>
            </a:r>
          </a:p>
          <a:p>
            <a:endParaRPr lang="en-GB" sz="1200" dirty="0">
              <a:solidFill>
                <a:sysClr val="windowText" lastClr="000000"/>
              </a:solidFill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defRPr/>
            </a:pP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The Challenge has been shown to help encourage children to keep reading throughout the long summer break and </a:t>
            </a:r>
            <a:r>
              <a:rPr lang="en-GB" sz="1600" dirty="0"/>
              <a:t>prevent the tendency for children’s reading to dip. </a:t>
            </a:r>
          </a:p>
          <a:p>
            <a:pPr>
              <a:defRPr/>
            </a:pPr>
            <a:endParaRPr lang="en-GB" sz="1600" dirty="0"/>
          </a:p>
          <a:p>
            <a:pPr>
              <a:defRPr/>
            </a:pPr>
            <a:r>
              <a:rPr lang="en-GB" sz="1600" b="1" dirty="0"/>
              <a:t>Key facts: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Aimed at Children aged 4 – 11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Children are challenged to borrow and read books from the library  - setting themselves personal reading goals  [they choose the books – can be story, fact, joke, graphic novel – as long as it is library book all reading counts]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For every goal completed children receive a sticker and collect character cards (there are 6 in total)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Every child who completes by achieving </a:t>
            </a:r>
            <a:r>
              <a:rPr lang="en-GB" sz="1600" baseline="0" dirty="0"/>
              <a:t>their 6 reading goals</a:t>
            </a:r>
            <a:r>
              <a:rPr lang="en-GB" sz="1600" dirty="0"/>
              <a:t> can claim a medal and certificate (children come back to the library to let us know a bit about the books they have read/goals they have achieved).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2:</a:t>
            </a:r>
          </a:p>
          <a:p>
            <a:endParaRPr lang="en-US" dirty="0"/>
          </a:p>
          <a:p>
            <a:r>
              <a:rPr lang="en-US" dirty="0"/>
              <a:t>Sing from the rooftops! The theme for the Summer Reading Challenge 2026 is all about music and is called </a:t>
            </a:r>
            <a:r>
              <a:rPr lang="en-US" b="1" dirty="0"/>
              <a:t>Read to the Beat!  </a:t>
            </a:r>
            <a:r>
              <a:rPr lang="en-US" b="0" dirty="0"/>
              <a:t>Celebrating music and storytelling</a:t>
            </a:r>
          </a:p>
          <a:p>
            <a:endParaRPr lang="en-US" b="1" dirty="0"/>
          </a:p>
          <a:p>
            <a:r>
              <a:rPr lang="en-US" b="0" dirty="0"/>
              <a:t>We want you to join the band and find your own reading rhythm.  </a:t>
            </a:r>
          </a:p>
          <a:p>
            <a:endParaRPr lang="en-US" dirty="0"/>
          </a:p>
          <a:p>
            <a:r>
              <a:rPr lang="en-US" dirty="0"/>
              <a:t>Through the Challenge you’ll meet the Read to the Beat characters and discover more about their love of music and reading.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library will help you find new books to enjoy and we’ll be </a:t>
            </a:r>
            <a:r>
              <a:rPr lang="en-GB" dirty="0">
                <a:solidFill>
                  <a:srgbClr val="000000"/>
                </a:solidFill>
                <a:latin typeface="canada-type-gibson"/>
              </a:rPr>
              <a:t>hosting lots of events and activities in our libraries this summer.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3:</a:t>
            </a:r>
          </a:p>
          <a:p>
            <a:pPr lvl="0"/>
            <a:r>
              <a:rPr lang="en-GB" dirty="0"/>
              <a:t>Read to the Beat is FREE to join at your local library.</a:t>
            </a:r>
          </a:p>
          <a:p>
            <a:pPr lvl="0"/>
            <a:r>
              <a:rPr lang="en-GB" dirty="0"/>
              <a:t>Sign up at any Inspire Nottinghamshire library to get your starter pack of a sticker booklet, bookmark, and a free copy of Storytime magazine</a:t>
            </a:r>
          </a:p>
          <a:p>
            <a:pPr lvl="0"/>
            <a:r>
              <a:rPr lang="en-GB" dirty="0"/>
              <a:t>The sticker booklet has a list of reading goals to choose from – these might give you reading inspiration </a:t>
            </a:r>
            <a:r>
              <a:rPr lang="en-GB" dirty="0" err="1"/>
              <a:t>eg</a:t>
            </a:r>
            <a:r>
              <a:rPr lang="en-GB" dirty="0"/>
              <a:t> read a book recommended by a friend or it might be to read for 20 mins every day for a week.  Choose the goals that sound good to you.</a:t>
            </a:r>
          </a:p>
          <a:p>
            <a:pPr lvl="0"/>
            <a:r>
              <a:rPr lang="en-GB" dirty="0"/>
              <a:t>As you read books and start to complete your reading goals by you will receive a sticker and character collector cards for every goal you tick off.</a:t>
            </a:r>
          </a:p>
          <a:p>
            <a:pPr lvl="0"/>
            <a:r>
              <a:rPr lang="en-GB" dirty="0"/>
              <a:t>Aim for 6 reading goals between Saturday 4</a:t>
            </a:r>
            <a:r>
              <a:rPr lang="en-GB" baseline="30000" dirty="0"/>
              <a:t>th</a:t>
            </a:r>
            <a:r>
              <a:rPr lang="en-GB" dirty="0"/>
              <a:t> July to Sunday 6th September </a:t>
            </a:r>
          </a:p>
          <a:p>
            <a:br>
              <a:rPr lang="en-GB" b="1" dirty="0"/>
            </a:br>
            <a:r>
              <a:rPr lang="en-GB" b="1" dirty="0"/>
              <a:t>Teacher notes:</a:t>
            </a:r>
            <a:endParaRPr lang="en-GB" dirty="0"/>
          </a:p>
          <a:p>
            <a:r>
              <a:rPr lang="en-GB" dirty="0"/>
              <a:t>Children choose what they would like to read on the challenge  - story book, fact books, poetry, jokes, graphic novels – as long as it is a library book all reading counts!</a:t>
            </a:r>
          </a:p>
          <a:p>
            <a:r>
              <a:rPr lang="en-GB" dirty="0"/>
              <a:t>[The aim of the Summer Reading Challenge is to inspire a love of reading and encourage children to keep reading over the summer holidays.  Library staff and volunteers will chat to children about the books they read for the Challenge].  The reading goals offer more flexibility in how children complete the challenge.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4:</a:t>
            </a:r>
          </a:p>
          <a:p>
            <a:r>
              <a:rPr lang="en-US" dirty="0"/>
              <a:t>If you complete 6 reading goals you can claim your certificate and medal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5:   the Challenge start on Saturday 4 July  - and runs all the way until you return to school. </a:t>
            </a:r>
          </a:p>
          <a:p>
            <a:endParaRPr lang="en-GB" dirty="0">
              <a:cs typeface="Calibri"/>
            </a:endParaRPr>
          </a:p>
          <a:p>
            <a:r>
              <a:rPr lang="en-GB" b="1" dirty="0">
                <a:cs typeface="Calibri"/>
              </a:rPr>
              <a:t>Teacher notes:  For more information on the Summer Reading Challenge in Nottinghamshire  go to </a:t>
            </a:r>
            <a:r>
              <a:rPr lang="en-GB" b="1" dirty="0">
                <a:cs typeface="Calibri"/>
                <a:hlinkClick r:id="rId3"/>
              </a:rPr>
              <a:t>www.inspireculture.org.uk/SummerReadingChallenge</a:t>
            </a:r>
            <a:r>
              <a:rPr lang="en-GB" b="1" dirty="0">
                <a:cs typeface="Calibri"/>
              </a:rPr>
              <a:t>  </a:t>
            </a:r>
            <a:endParaRPr lang="en-US" b="1" dirty="0">
              <a:cs typeface="Calibri"/>
            </a:endParaRPr>
          </a:p>
          <a:p>
            <a:br>
              <a:rPr lang="en-US" dirty="0">
                <a:cs typeface="+mn-lt"/>
              </a:rPr>
            </a:b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6:</a:t>
            </a:r>
          </a:p>
          <a:p>
            <a:pPr>
              <a:defRPr/>
            </a:pPr>
            <a:r>
              <a:rPr lang="en-GB" dirty="0"/>
              <a:t>The fun continues at home too! Visit the Summer Reading Challenge website </a:t>
            </a:r>
            <a:r>
              <a:rPr lang="en-GB" dirty="0">
                <a:hlinkClick r:id="rId3"/>
              </a:rPr>
              <a:t>www.summerreadingchallenge.org.uk</a:t>
            </a:r>
            <a:r>
              <a:rPr lang="en-GB" dirty="0"/>
              <a:t>    to play games, review your latest reads and enter competitions.</a:t>
            </a:r>
            <a:endParaRPr lang="en-US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You can share your favourite books with other children taking part in the Challenge and unlock extra rewards for your reading and reviewing! </a:t>
            </a:r>
            <a:endParaRPr lang="en-US" dirty="0">
              <a:cs typeface="Calibri"/>
            </a:endParaRPr>
          </a:p>
          <a:p>
            <a:endParaRPr lang="en-GB" dirty="0"/>
          </a:p>
          <a:p>
            <a:pPr lvl="0">
              <a:defRPr/>
            </a:pPr>
            <a:r>
              <a:rPr lang="en-GB" altLang="en-US" b="1" dirty="0"/>
              <a:t>Teacher note: Children can join the challenge online to earn digital rewards.  To get hard copy resources folder, stickers, bookmark, medal and certificate.  Children need to join in person at the library.</a:t>
            </a:r>
            <a:endParaRPr lang="en-GB" altLang="en-US" dirty="0"/>
          </a:p>
          <a:p>
            <a:pPr>
              <a:defRPr/>
            </a:pPr>
            <a:endParaRPr lang="en-GB" dirty="0">
              <a:cs typeface="Calibri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05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F7B116-97E0-75A2-CC5B-C8BD37338628}"/>
              </a:ext>
            </a:extLst>
          </p:cNvPr>
          <p:cNvSpPr txBox="1"/>
          <p:nvPr/>
        </p:nvSpPr>
        <p:spPr>
          <a:xfrm>
            <a:off x="8915400" y="9791700"/>
            <a:ext cx="906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>
                <a:solidFill>
                  <a:schemeClr val="bg1"/>
                </a:solidFill>
                <a:latin typeface="Gibson Book" pitchFamily="50" charset="0"/>
                <a:ea typeface="Gibson Book" pitchFamily="50" charset="0"/>
              </a:rPr>
              <a:t>Illustrations © Harry Woodgate 2026. Read to the Beat © The Reading Agency 2026, registered charity number 1085443 England and Wale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59A3D-C677-D714-4F14-B421CF0AD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" y="642"/>
            <a:ext cx="18286858" cy="10286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3CB15A-E0C0-A527-E54D-AF3B4E5E1164}"/>
              </a:ext>
            </a:extLst>
          </p:cNvPr>
          <p:cNvSpPr txBox="1"/>
          <p:nvPr/>
        </p:nvSpPr>
        <p:spPr>
          <a:xfrm>
            <a:off x="8659585" y="9791700"/>
            <a:ext cx="9579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Gibson Book" pitchFamily="50" charset="0"/>
                <a:ea typeface="Gibson Book" pitchFamily="50" charset="0"/>
              </a:rPr>
              <a:t>Illustrations © 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Harry</a:t>
            </a:r>
            <a:r>
              <a:rPr lang="en-GB" sz="1200" dirty="0">
                <a:solidFill>
                  <a:schemeClr val="bg1"/>
                </a:solidFill>
                <a:latin typeface="Gibson Book" pitchFamily="50" charset="0"/>
                <a:ea typeface="Gibson Book" pitchFamily="50" charset="0"/>
              </a:rPr>
              <a:t> Woodgate 2026. Read to the Beat © The Reading Agency 2026, registered charity number 1085443 England and Wales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CD76C7D-FE31-DC61-D2B5-9AF8DE8E15C0}"/>
              </a:ext>
            </a:extLst>
          </p:cNvPr>
          <p:cNvGrpSpPr/>
          <p:nvPr/>
        </p:nvGrpSpPr>
        <p:grpSpPr>
          <a:xfrm>
            <a:off x="-2" y="-38100"/>
            <a:ext cx="18288002" cy="10325100"/>
            <a:chOff x="-2" y="-38100"/>
            <a:chExt cx="18288002" cy="103251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9893C9C-0E33-8882-8E06-88CC530ABAF3}"/>
                </a:ext>
              </a:extLst>
            </p:cNvPr>
            <p:cNvGrpSpPr/>
            <p:nvPr/>
          </p:nvGrpSpPr>
          <p:grpSpPr>
            <a:xfrm>
              <a:off x="-2" y="-38100"/>
              <a:ext cx="18288002" cy="10325099"/>
              <a:chOff x="-2" y="-38100"/>
              <a:chExt cx="18288002" cy="10325099"/>
            </a:xfrm>
          </p:grpSpPr>
          <p:sp>
            <p:nvSpPr>
              <p:cNvPr id="42" name="Freeform 2">
                <a:extLst>
                  <a:ext uri="{FF2B5EF4-FFF2-40B4-BE49-F238E27FC236}">
                    <a16:creationId xmlns:a16="http://schemas.microsoft.com/office/drawing/2014/main" id="{08700774-6890-CC8E-D118-397758EDD9B6}"/>
                  </a:ext>
                </a:extLst>
              </p:cNvPr>
              <p:cNvSpPr/>
              <p:nvPr/>
            </p:nvSpPr>
            <p:spPr>
              <a:xfrm>
                <a:off x="0" y="-38100"/>
                <a:ext cx="18288000" cy="10250328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50328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50328"/>
                    </a:lnTo>
                    <a:lnTo>
                      <a:pt x="0" y="102503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2524" b="-2454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43" name="Group 3">
                <a:extLst>
                  <a:ext uri="{FF2B5EF4-FFF2-40B4-BE49-F238E27FC236}">
                    <a16:creationId xmlns:a16="http://schemas.microsoft.com/office/drawing/2014/main" id="{9C67BFD8-466C-704D-1739-61C345B0D3A5}"/>
                  </a:ext>
                </a:extLst>
              </p:cNvPr>
              <p:cNvGrpSpPr/>
              <p:nvPr/>
            </p:nvGrpSpPr>
            <p:grpSpPr>
              <a:xfrm>
                <a:off x="-2" y="5611479"/>
                <a:ext cx="18288002" cy="4675520"/>
                <a:chOff x="632295" y="0"/>
                <a:chExt cx="24384003" cy="6234025"/>
              </a:xfrm>
            </p:grpSpPr>
            <p:sp>
              <p:nvSpPr>
                <p:cNvPr id="44" name="Freeform 4">
                  <a:extLst>
                    <a:ext uri="{FF2B5EF4-FFF2-40B4-BE49-F238E27FC236}">
                      <a16:creationId xmlns:a16="http://schemas.microsoft.com/office/drawing/2014/main" id="{5312F577-29A1-A2A0-7E8E-83C120A4C752}"/>
                    </a:ext>
                  </a:extLst>
                </p:cNvPr>
                <p:cNvSpPr/>
                <p:nvPr/>
              </p:nvSpPr>
              <p:spPr>
                <a:xfrm>
                  <a:off x="632295" y="0"/>
                  <a:ext cx="24384003" cy="94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52186" h="941772">
                      <a:moveTo>
                        <a:pt x="0" y="0"/>
                      </a:moveTo>
                      <a:lnTo>
                        <a:pt x="26552186" y="0"/>
                      </a:lnTo>
                      <a:lnTo>
                        <a:pt x="26552186" y="941772"/>
                      </a:lnTo>
                      <a:lnTo>
                        <a:pt x="0" y="9417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2592" t="-38105" r="-6299" b="-3810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5" name="Freeform 5">
                  <a:extLst>
                    <a:ext uri="{FF2B5EF4-FFF2-40B4-BE49-F238E27FC236}">
                      <a16:creationId xmlns:a16="http://schemas.microsoft.com/office/drawing/2014/main" id="{327B89E9-4D2C-4C94-4FAB-9909D542AE1A}"/>
                    </a:ext>
                  </a:extLst>
                </p:cNvPr>
                <p:cNvSpPr/>
                <p:nvPr/>
              </p:nvSpPr>
              <p:spPr>
                <a:xfrm>
                  <a:off x="632298" y="888169"/>
                  <a:ext cx="24384000" cy="5345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4000" h="8475944">
                      <a:moveTo>
                        <a:pt x="0" y="0"/>
                      </a:moveTo>
                      <a:lnTo>
                        <a:pt x="24384000" y="0"/>
                      </a:lnTo>
                      <a:lnTo>
                        <a:pt x="24384000" y="8475944"/>
                      </a:lnTo>
                      <a:lnTo>
                        <a:pt x="0" y="84759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 t="-248283" b="-30683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9E213EC3-8B9D-4939-7604-EC9FAB5DC1E4}"/>
                </a:ext>
              </a:extLst>
            </p:cNvPr>
            <p:cNvSpPr/>
            <p:nvPr/>
          </p:nvSpPr>
          <p:spPr>
            <a:xfrm>
              <a:off x="0" y="7272100"/>
              <a:ext cx="18277629" cy="3014900"/>
            </a:xfrm>
            <a:custGeom>
              <a:avLst/>
              <a:gdLst/>
              <a:ahLst/>
              <a:cxnLst/>
              <a:rect l="l" t="t" r="r" b="b"/>
              <a:pathLst>
                <a:path w="18479210" h="6564476">
                  <a:moveTo>
                    <a:pt x="0" y="0"/>
                  </a:moveTo>
                  <a:lnTo>
                    <a:pt x="18479210" y="0"/>
                  </a:lnTo>
                  <a:lnTo>
                    <a:pt x="18479210" y="6564476"/>
                  </a:lnTo>
                  <a:lnTo>
                    <a:pt x="0" y="656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98" t="-34406" r="-362" b="-15213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228600" y="2324100"/>
            <a:ext cx="5881289" cy="7351611"/>
          </a:xfrm>
          <a:custGeom>
            <a:avLst/>
            <a:gdLst/>
            <a:ahLst/>
            <a:cxnLst/>
            <a:rect l="l" t="t" r="r" b="b"/>
            <a:pathLst>
              <a:path w="5881289" h="7351611">
                <a:moveTo>
                  <a:pt x="0" y="0"/>
                </a:moveTo>
                <a:lnTo>
                  <a:pt x="5881289" y="0"/>
                </a:lnTo>
                <a:lnTo>
                  <a:pt x="5881289" y="7351611"/>
                </a:lnTo>
                <a:lnTo>
                  <a:pt x="0" y="73516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4229640" y="2888017"/>
            <a:ext cx="5839309" cy="6551819"/>
          </a:xfrm>
          <a:custGeom>
            <a:avLst/>
            <a:gdLst/>
            <a:ahLst/>
            <a:cxnLst/>
            <a:rect l="l" t="t" r="r" b="b"/>
            <a:pathLst>
              <a:path w="5839309" h="6551819">
                <a:moveTo>
                  <a:pt x="0" y="0"/>
                </a:moveTo>
                <a:lnTo>
                  <a:pt x="5839309" y="0"/>
                </a:lnTo>
                <a:lnTo>
                  <a:pt x="5839309" y="6551819"/>
                </a:lnTo>
                <a:lnTo>
                  <a:pt x="0" y="65518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9120227" y="2435063"/>
            <a:ext cx="5603819" cy="7004774"/>
          </a:xfrm>
          <a:custGeom>
            <a:avLst/>
            <a:gdLst/>
            <a:ahLst/>
            <a:cxnLst/>
            <a:rect l="l" t="t" r="r" b="b"/>
            <a:pathLst>
              <a:path w="5603819" h="7004774">
                <a:moveTo>
                  <a:pt x="0" y="0"/>
                </a:moveTo>
                <a:lnTo>
                  <a:pt x="5603819" y="0"/>
                </a:lnTo>
                <a:lnTo>
                  <a:pt x="5603819" y="7004773"/>
                </a:lnTo>
                <a:lnTo>
                  <a:pt x="0" y="700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632077" y="2975959"/>
            <a:ext cx="5100748" cy="6375935"/>
          </a:xfrm>
          <a:custGeom>
            <a:avLst/>
            <a:gdLst/>
            <a:ahLst/>
            <a:cxnLst/>
            <a:rect l="l" t="t" r="r" b="b"/>
            <a:pathLst>
              <a:path w="5100748" h="6375935">
                <a:moveTo>
                  <a:pt x="0" y="0"/>
                </a:moveTo>
                <a:lnTo>
                  <a:pt x="5100748" y="0"/>
                </a:lnTo>
                <a:lnTo>
                  <a:pt x="5100748" y="6375935"/>
                </a:lnTo>
                <a:lnTo>
                  <a:pt x="0" y="63759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501688" y="1774930"/>
            <a:ext cx="807532" cy="1805732"/>
          </a:xfrm>
          <a:custGeom>
            <a:avLst/>
            <a:gdLst/>
            <a:ahLst/>
            <a:cxnLst/>
            <a:rect l="l" t="t" r="r" b="b"/>
            <a:pathLst>
              <a:path w="807532" h="1805732">
                <a:moveTo>
                  <a:pt x="0" y="0"/>
                </a:moveTo>
                <a:lnTo>
                  <a:pt x="807532" y="0"/>
                </a:lnTo>
                <a:lnTo>
                  <a:pt x="807532" y="1805732"/>
                </a:lnTo>
                <a:lnTo>
                  <a:pt x="0" y="18057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1345450">
            <a:off x="3995209" y="1838597"/>
            <a:ext cx="2125161" cy="1573171"/>
          </a:xfrm>
          <a:custGeom>
            <a:avLst/>
            <a:gdLst/>
            <a:ahLst/>
            <a:cxnLst/>
            <a:rect l="l" t="t" r="r" b="b"/>
            <a:pathLst>
              <a:path w="2125161" h="1573171">
                <a:moveTo>
                  <a:pt x="0" y="0"/>
                </a:moveTo>
                <a:lnTo>
                  <a:pt x="2125161" y="0"/>
                </a:lnTo>
                <a:lnTo>
                  <a:pt x="2125161" y="1573171"/>
                </a:lnTo>
                <a:lnTo>
                  <a:pt x="0" y="15731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4062989" y="-43577"/>
            <a:ext cx="10162022" cy="136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6600" b="1" dirty="0">
                <a:solidFill>
                  <a:srgbClr val="272557"/>
                </a:solidFill>
                <a:latin typeface="Raleway" pitchFamily="2" charset="0"/>
                <a:ea typeface="Arimo Bold"/>
                <a:cs typeface="Arimo Bold"/>
                <a:sym typeface="Arimo Bold"/>
              </a:rPr>
              <a:t>Join the band</a:t>
            </a:r>
          </a:p>
        </p:txBody>
      </p:sp>
      <p:grpSp>
        <p:nvGrpSpPr>
          <p:cNvPr id="46" name="Group 9">
            <a:extLst>
              <a:ext uri="{FF2B5EF4-FFF2-40B4-BE49-F238E27FC236}">
                <a16:creationId xmlns:a16="http://schemas.microsoft.com/office/drawing/2014/main" id="{F21BF64C-7DBE-84EA-6A01-D5ED18EA6951}"/>
              </a:ext>
            </a:extLst>
          </p:cNvPr>
          <p:cNvGrpSpPr/>
          <p:nvPr/>
        </p:nvGrpSpPr>
        <p:grpSpPr>
          <a:xfrm>
            <a:off x="0" y="8596222"/>
            <a:ext cx="18288001" cy="1690778"/>
            <a:chOff x="671367" y="0"/>
            <a:chExt cx="24384003" cy="2254370"/>
          </a:xfrm>
        </p:grpSpPr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D2F53BC8-985C-DFA0-49BC-9ACF168199B2}"/>
                </a:ext>
              </a:extLst>
            </p:cNvPr>
            <p:cNvSpPr/>
            <p:nvPr/>
          </p:nvSpPr>
          <p:spPr>
            <a:xfrm>
              <a:off x="671368" y="0"/>
              <a:ext cx="24370174" cy="941772"/>
            </a:xfrm>
            <a:custGeom>
              <a:avLst/>
              <a:gdLst/>
              <a:ahLst/>
              <a:cxnLst/>
              <a:rect l="l" t="t" r="r" b="b"/>
              <a:pathLst>
                <a:path w="26552186" h="941772">
                  <a:moveTo>
                    <a:pt x="0" y="0"/>
                  </a:moveTo>
                  <a:lnTo>
                    <a:pt x="26552186" y="0"/>
                  </a:lnTo>
                  <a:lnTo>
                    <a:pt x="26552186" y="941772"/>
                  </a:lnTo>
                  <a:lnTo>
                    <a:pt x="0" y="941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754" t="-38105" r="-6200" b="-3810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3A2428DC-BC76-D3E5-8B27-34CE0D5B57C1}"/>
                </a:ext>
              </a:extLst>
            </p:cNvPr>
            <p:cNvSpPr/>
            <p:nvPr/>
          </p:nvSpPr>
          <p:spPr>
            <a:xfrm>
              <a:off x="671367" y="888169"/>
              <a:ext cx="24384003" cy="1366201"/>
            </a:xfrm>
            <a:custGeom>
              <a:avLst/>
              <a:gdLst/>
              <a:ahLst/>
              <a:cxnLst/>
              <a:rect l="l" t="t" r="r" b="b"/>
              <a:pathLst>
                <a:path w="24384000" h="8475944">
                  <a:moveTo>
                    <a:pt x="0" y="0"/>
                  </a:moveTo>
                  <a:lnTo>
                    <a:pt x="24384000" y="0"/>
                  </a:lnTo>
                  <a:lnTo>
                    <a:pt x="24384000" y="8475944"/>
                  </a:lnTo>
                  <a:lnTo>
                    <a:pt x="0" y="847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1" t="-971519" r="-56" b="-149192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F68FBD-0E3D-DA28-915C-66A3E9B1C099}"/>
              </a:ext>
            </a:extLst>
          </p:cNvPr>
          <p:cNvSpPr txBox="1"/>
          <p:nvPr/>
        </p:nvSpPr>
        <p:spPr>
          <a:xfrm>
            <a:off x="8915400" y="9791700"/>
            <a:ext cx="906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Illustrations © Harry Woodgate 2026. Read to the Beat © The Reading Agency 2026, registered charity number 1085443 England and Wales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83413DE-4DB2-26FC-4A33-45D9A37F48FB}"/>
              </a:ext>
            </a:extLst>
          </p:cNvPr>
          <p:cNvGrpSpPr/>
          <p:nvPr/>
        </p:nvGrpSpPr>
        <p:grpSpPr>
          <a:xfrm>
            <a:off x="-10372" y="-38100"/>
            <a:ext cx="18288002" cy="10325100"/>
            <a:chOff x="-2" y="-38100"/>
            <a:chExt cx="18288002" cy="103251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E8F4C4F-F3DB-E8CF-3C75-CD6C40997178}"/>
                </a:ext>
              </a:extLst>
            </p:cNvPr>
            <p:cNvGrpSpPr/>
            <p:nvPr/>
          </p:nvGrpSpPr>
          <p:grpSpPr>
            <a:xfrm>
              <a:off x="-2" y="-38100"/>
              <a:ext cx="18288002" cy="10325099"/>
              <a:chOff x="-2" y="-38100"/>
              <a:chExt cx="18288002" cy="10325099"/>
            </a:xfrm>
          </p:grpSpPr>
          <p:sp>
            <p:nvSpPr>
              <p:cNvPr id="19" name="Freeform 2">
                <a:extLst>
                  <a:ext uri="{FF2B5EF4-FFF2-40B4-BE49-F238E27FC236}">
                    <a16:creationId xmlns:a16="http://schemas.microsoft.com/office/drawing/2014/main" id="{076C827B-37BE-55E8-BAE0-778624D28242}"/>
                  </a:ext>
                </a:extLst>
              </p:cNvPr>
              <p:cNvSpPr/>
              <p:nvPr/>
            </p:nvSpPr>
            <p:spPr>
              <a:xfrm>
                <a:off x="0" y="-38100"/>
                <a:ext cx="18288000" cy="10250328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50328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50328"/>
                    </a:lnTo>
                    <a:lnTo>
                      <a:pt x="0" y="102503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2524" b="-2454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0" name="Group 3">
                <a:extLst>
                  <a:ext uri="{FF2B5EF4-FFF2-40B4-BE49-F238E27FC236}">
                    <a16:creationId xmlns:a16="http://schemas.microsoft.com/office/drawing/2014/main" id="{06957F78-DB36-4895-C5D2-D64BFD5FE520}"/>
                  </a:ext>
                </a:extLst>
              </p:cNvPr>
              <p:cNvGrpSpPr/>
              <p:nvPr/>
            </p:nvGrpSpPr>
            <p:grpSpPr>
              <a:xfrm>
                <a:off x="-2" y="5611479"/>
                <a:ext cx="18288002" cy="4675520"/>
                <a:chOff x="632295" y="0"/>
                <a:chExt cx="24384003" cy="6234025"/>
              </a:xfrm>
            </p:grpSpPr>
            <p:sp>
              <p:nvSpPr>
                <p:cNvPr id="21" name="Freeform 4">
                  <a:extLst>
                    <a:ext uri="{FF2B5EF4-FFF2-40B4-BE49-F238E27FC236}">
                      <a16:creationId xmlns:a16="http://schemas.microsoft.com/office/drawing/2014/main" id="{EEC16B8D-D9B9-5B81-9261-704531D35FE9}"/>
                    </a:ext>
                  </a:extLst>
                </p:cNvPr>
                <p:cNvSpPr/>
                <p:nvPr/>
              </p:nvSpPr>
              <p:spPr>
                <a:xfrm>
                  <a:off x="632295" y="0"/>
                  <a:ext cx="24384003" cy="94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52186" h="941772">
                      <a:moveTo>
                        <a:pt x="0" y="0"/>
                      </a:moveTo>
                      <a:lnTo>
                        <a:pt x="26552186" y="0"/>
                      </a:lnTo>
                      <a:lnTo>
                        <a:pt x="26552186" y="941772"/>
                      </a:lnTo>
                      <a:lnTo>
                        <a:pt x="0" y="9417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2592" t="-38105" r="-6299" b="-3810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" name="Freeform 5">
                  <a:extLst>
                    <a:ext uri="{FF2B5EF4-FFF2-40B4-BE49-F238E27FC236}">
                      <a16:creationId xmlns:a16="http://schemas.microsoft.com/office/drawing/2014/main" id="{60C3FCAD-7C9C-321A-8588-75C73247D873}"/>
                    </a:ext>
                  </a:extLst>
                </p:cNvPr>
                <p:cNvSpPr/>
                <p:nvPr/>
              </p:nvSpPr>
              <p:spPr>
                <a:xfrm>
                  <a:off x="632298" y="888169"/>
                  <a:ext cx="24384000" cy="5345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4000" h="8475944">
                      <a:moveTo>
                        <a:pt x="0" y="0"/>
                      </a:moveTo>
                      <a:lnTo>
                        <a:pt x="24384000" y="0"/>
                      </a:lnTo>
                      <a:lnTo>
                        <a:pt x="24384000" y="8475944"/>
                      </a:lnTo>
                      <a:lnTo>
                        <a:pt x="0" y="84759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 t="-248283" b="-30683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811F483-911C-0E2B-663F-EACC584E56CF}"/>
                </a:ext>
              </a:extLst>
            </p:cNvPr>
            <p:cNvSpPr/>
            <p:nvPr/>
          </p:nvSpPr>
          <p:spPr>
            <a:xfrm>
              <a:off x="0" y="7272100"/>
              <a:ext cx="18277629" cy="3014900"/>
            </a:xfrm>
            <a:custGeom>
              <a:avLst/>
              <a:gdLst/>
              <a:ahLst/>
              <a:cxnLst/>
              <a:rect l="l" t="t" r="r" b="b"/>
              <a:pathLst>
                <a:path w="18479210" h="6564476">
                  <a:moveTo>
                    <a:pt x="0" y="0"/>
                  </a:moveTo>
                  <a:lnTo>
                    <a:pt x="18479210" y="0"/>
                  </a:lnTo>
                  <a:lnTo>
                    <a:pt x="18479210" y="6564476"/>
                  </a:lnTo>
                  <a:lnTo>
                    <a:pt x="0" y="656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98" t="-34406" r="-362" b="-15213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 rot="-489704">
            <a:off x="9515624" y="1074420"/>
            <a:ext cx="8938235" cy="4146728"/>
          </a:xfrm>
          <a:custGeom>
            <a:avLst/>
            <a:gdLst/>
            <a:ahLst/>
            <a:cxnLst/>
            <a:rect l="l" t="t" r="r" b="b"/>
            <a:pathLst>
              <a:path w="7180005" h="3446402">
                <a:moveTo>
                  <a:pt x="0" y="0"/>
                </a:moveTo>
                <a:lnTo>
                  <a:pt x="7180005" y="0"/>
                </a:lnTo>
                <a:lnTo>
                  <a:pt x="7180005" y="3446403"/>
                </a:lnTo>
                <a:lnTo>
                  <a:pt x="0" y="3446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212415" flipH="1">
            <a:off x="13753259" y="4843763"/>
            <a:ext cx="4834395" cy="4701665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6356959" y="0"/>
                </a:moveTo>
                <a:lnTo>
                  <a:pt x="0" y="0"/>
                </a:lnTo>
                <a:lnTo>
                  <a:pt x="0" y="6356958"/>
                </a:lnTo>
                <a:lnTo>
                  <a:pt x="6356959" y="6356958"/>
                </a:lnTo>
                <a:lnTo>
                  <a:pt x="63569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841099" y="3820"/>
            <a:ext cx="10605802" cy="134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6600" b="1" dirty="0">
                <a:solidFill>
                  <a:srgbClr val="272557"/>
                </a:solidFill>
                <a:latin typeface="Raleway" pitchFamily="2" charset="0"/>
                <a:ea typeface="Arimo Bold"/>
                <a:cs typeface="Arimo Bold"/>
                <a:sym typeface="Arimo Bold"/>
              </a:rPr>
              <a:t>Take on the Challenge!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25315" y="460948"/>
            <a:ext cx="9716160" cy="8801400"/>
            <a:chOff x="-114408" y="-1793678"/>
            <a:chExt cx="11643760" cy="11735199"/>
          </a:xfrm>
        </p:grpSpPr>
        <p:sp>
          <p:nvSpPr>
            <p:cNvPr id="14" name="Freeform 14"/>
            <p:cNvSpPr/>
            <p:nvPr/>
          </p:nvSpPr>
          <p:spPr>
            <a:xfrm>
              <a:off x="-114408" y="-615560"/>
              <a:ext cx="11338960" cy="10557081"/>
            </a:xfrm>
            <a:custGeom>
              <a:avLst/>
              <a:gdLst/>
              <a:ahLst/>
              <a:cxnLst/>
              <a:rect l="l" t="t" r="r" b="b"/>
              <a:pathLst>
                <a:path w="10472806" h="10557081">
                  <a:moveTo>
                    <a:pt x="0" y="1759557"/>
                  </a:moveTo>
                  <a:cubicBezTo>
                    <a:pt x="0" y="787734"/>
                    <a:pt x="672784" y="0"/>
                    <a:pt x="1502794" y="0"/>
                  </a:cubicBezTo>
                  <a:lnTo>
                    <a:pt x="8970012" y="0"/>
                  </a:lnTo>
                  <a:cubicBezTo>
                    <a:pt x="9800022" y="0"/>
                    <a:pt x="10472806" y="787734"/>
                    <a:pt x="10472806" y="1759557"/>
                  </a:cubicBezTo>
                  <a:lnTo>
                    <a:pt x="10472806" y="8797524"/>
                  </a:lnTo>
                  <a:cubicBezTo>
                    <a:pt x="10472806" y="9769347"/>
                    <a:pt x="9800022" y="10557081"/>
                    <a:pt x="8970012" y="10557081"/>
                  </a:cubicBezTo>
                  <a:lnTo>
                    <a:pt x="1502794" y="10557081"/>
                  </a:lnTo>
                  <a:cubicBezTo>
                    <a:pt x="672784" y="10557082"/>
                    <a:pt x="0" y="9769347"/>
                    <a:pt x="0" y="879752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114408" y="-1793678"/>
              <a:ext cx="11643760" cy="10847030"/>
            </a:xfrm>
            <a:prstGeom prst="rect">
              <a:avLst/>
            </a:prstGeom>
          </p:spPr>
          <p:txBody>
            <a:bodyPr lIns="317500" tIns="317500" rIns="317500" bIns="317500" rtlCol="0" anchor="t"/>
            <a:lstStyle/>
            <a:p>
              <a:pPr algn="l">
                <a:lnSpc>
                  <a:spcPts val="4140"/>
                </a:lnSpc>
              </a:pPr>
              <a:endParaRPr dirty="0"/>
            </a:p>
            <a:p>
              <a:pPr marL="312182" lvl="1" algn="l">
                <a:lnSpc>
                  <a:spcPts val="4140"/>
                </a:lnSpc>
              </a:pPr>
              <a:br>
                <a:rPr lang="en-US" sz="3450" dirty="0">
                  <a:solidFill>
                    <a:srgbClr val="272557"/>
                  </a:solidFill>
                  <a:latin typeface="Arimo"/>
                  <a:ea typeface="Arimo"/>
                  <a:cs typeface="Arimo"/>
                  <a:sym typeface="Arimo"/>
                </a:rPr>
              </a:br>
              <a:r>
                <a:rPr lang="en-US" sz="345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Sign up at the library and get your </a:t>
              </a:r>
            </a:p>
            <a:p>
              <a:pPr marL="624364" lvl="1" indent="-312182">
                <a:lnSpc>
                  <a:spcPts val="4140"/>
                </a:lnSpc>
                <a:buFont typeface="Arial"/>
                <a:buChar char="•"/>
              </a:pPr>
              <a:r>
                <a:rPr lang="en-US" sz="3450" b="1" dirty="0">
                  <a:solidFill>
                    <a:srgbClr val="EB3488"/>
                  </a:solidFill>
                  <a:latin typeface="Raleway" pitchFamily="2" charset="0"/>
                  <a:ea typeface="Arimo Bold"/>
                  <a:cs typeface="Arimo Bold"/>
                  <a:sym typeface="Arimo Bold"/>
                </a:rPr>
                <a:t>Read to the Beat sticker booklet… AND </a:t>
              </a:r>
            </a:p>
            <a:p>
              <a:pPr marL="624364" lvl="1" indent="-312182">
                <a:lnSpc>
                  <a:spcPts val="4140"/>
                </a:lnSpc>
                <a:buFont typeface="Arial"/>
                <a:buChar char="•"/>
              </a:pPr>
              <a:r>
                <a:rPr lang="en-US" sz="3450" b="1" dirty="0">
                  <a:solidFill>
                    <a:srgbClr val="EB3488"/>
                  </a:solidFill>
                  <a:latin typeface="Raleway" pitchFamily="2" charset="0"/>
                  <a:ea typeface="Arimo Bold"/>
                  <a:cs typeface="Arimo Bold"/>
                  <a:sym typeface="Arimo Bold"/>
                </a:rPr>
                <a:t>Bookmark … AND</a:t>
              </a:r>
            </a:p>
            <a:p>
              <a:pPr marL="624364" lvl="1" indent="-312182">
                <a:lnSpc>
                  <a:spcPts val="4140"/>
                </a:lnSpc>
                <a:buFont typeface="Arial"/>
                <a:buChar char="•"/>
              </a:pPr>
              <a:r>
                <a:rPr lang="en-US" sz="3450" b="1" dirty="0">
                  <a:solidFill>
                    <a:srgbClr val="EB3488"/>
                  </a:solidFill>
                  <a:latin typeface="Raleway" pitchFamily="2" charset="0"/>
                  <a:ea typeface="Arimo Bold"/>
                  <a:cs typeface="Arimo Bold"/>
                  <a:sym typeface="Arimo Bold"/>
                </a:rPr>
                <a:t>Storytime Magazine</a:t>
              </a:r>
            </a:p>
            <a:p>
              <a:pPr marL="312182" lvl="1" algn="l">
                <a:lnSpc>
                  <a:spcPts val="4140"/>
                </a:lnSpc>
              </a:pPr>
              <a:endParaRPr lang="en-US" sz="1200" b="1" dirty="0">
                <a:solidFill>
                  <a:srgbClr val="EB3488"/>
                </a:solidFill>
                <a:latin typeface="Raleway" pitchFamily="2" charset="0"/>
                <a:ea typeface="Arimo Bold"/>
                <a:cs typeface="Arimo Bold"/>
                <a:sym typeface="Arimo Bold"/>
              </a:endParaRPr>
            </a:p>
            <a:p>
              <a:pPr marL="312182" lvl="1" algn="l">
                <a:lnSpc>
                  <a:spcPts val="4140"/>
                </a:lnSpc>
              </a:pPr>
              <a:r>
                <a:rPr lang="en-US" sz="345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Read </a:t>
              </a:r>
              <a:r>
                <a:rPr lang="en-US" sz="3450" b="1" dirty="0">
                  <a:solidFill>
                    <a:srgbClr val="EB3488"/>
                  </a:solidFill>
                  <a:latin typeface="Raleway" pitchFamily="2" charset="0"/>
                  <a:ea typeface="Arimo Bold"/>
                  <a:cs typeface="Arimo Bold"/>
                  <a:sym typeface="Arimo Bold"/>
                </a:rPr>
                <a:t>ANYTHING</a:t>
              </a:r>
              <a:r>
                <a:rPr lang="en-US" sz="3450" dirty="0">
                  <a:solidFill>
                    <a:srgbClr val="E53191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 </a:t>
              </a:r>
              <a:r>
                <a:rPr lang="en-US" sz="345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you like – you are in charge! </a:t>
              </a:r>
            </a:p>
            <a:p>
              <a:pPr marL="624364" lvl="1" indent="-312182" algn="l">
                <a:lnSpc>
                  <a:spcPts val="4140"/>
                </a:lnSpc>
                <a:buFont typeface="Arial"/>
                <a:buChar char="•"/>
              </a:pPr>
              <a:endParaRPr lang="en-US" sz="1200" dirty="0">
                <a:solidFill>
                  <a:srgbClr val="272557"/>
                </a:solidFill>
                <a:latin typeface="Raleway" pitchFamily="2" charset="0"/>
                <a:ea typeface="Arimo"/>
                <a:cs typeface="Arimo"/>
                <a:sym typeface="Arimo"/>
              </a:endParaRPr>
            </a:p>
            <a:p>
              <a:pPr marL="312182" lvl="1">
                <a:lnSpc>
                  <a:spcPts val="4140"/>
                </a:lnSpc>
              </a:pPr>
              <a:r>
                <a:rPr lang="en-US" sz="3450" dirty="0">
                  <a:solidFill>
                    <a:srgbClr val="002060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Collect</a:t>
              </a:r>
              <a:r>
                <a:rPr lang="en-US" sz="3450" dirty="0">
                  <a:solidFill>
                    <a:srgbClr val="EB3488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 </a:t>
              </a:r>
              <a:r>
                <a:rPr lang="en-US" sz="3450" b="1" dirty="0">
                  <a:solidFill>
                    <a:srgbClr val="EB3488"/>
                  </a:solidFill>
                  <a:latin typeface="Raleway" pitchFamily="2" charset="0"/>
                  <a:ea typeface="Arimo Bold"/>
                  <a:cs typeface="Arimo Bold"/>
                  <a:sym typeface="Arimo Bold"/>
                </a:rPr>
                <a:t>stickers</a:t>
              </a:r>
              <a:r>
                <a:rPr lang="en-US" sz="3450" dirty="0">
                  <a:solidFill>
                    <a:srgbClr val="EB3488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 </a:t>
              </a:r>
              <a:r>
                <a:rPr lang="en-US" sz="3450" dirty="0">
                  <a:solidFill>
                    <a:srgbClr val="002060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from your library and add them to your sticker booklet.  </a:t>
              </a:r>
            </a:p>
            <a:p>
              <a:pPr marL="312182" lvl="1">
                <a:lnSpc>
                  <a:spcPts val="4140"/>
                </a:lnSpc>
              </a:pPr>
              <a:r>
                <a:rPr lang="en-US" sz="3450" dirty="0">
                  <a:solidFill>
                    <a:srgbClr val="002060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Plus collect </a:t>
              </a:r>
              <a:r>
                <a:rPr lang="en-US" sz="3450" b="1" dirty="0">
                  <a:solidFill>
                    <a:srgbClr val="EB3488"/>
                  </a:solidFill>
                  <a:latin typeface="Raleway" pitchFamily="2" charset="0"/>
                  <a:ea typeface="Arimo Bold"/>
                  <a:cs typeface="Arimo Bold"/>
                  <a:sym typeface="Arimo Bold"/>
                </a:rPr>
                <a:t>character cards</a:t>
              </a:r>
              <a:r>
                <a:rPr lang="en-US" sz="3450" b="1" dirty="0">
                  <a:solidFill>
                    <a:srgbClr val="002060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 </a:t>
              </a:r>
              <a:r>
                <a:rPr lang="en-US" sz="3450" dirty="0">
                  <a:solidFill>
                    <a:srgbClr val="002060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(there are 6 in total).</a:t>
              </a:r>
              <a:endParaRPr lang="en-US" sz="3450" dirty="0">
                <a:solidFill>
                  <a:srgbClr val="272557"/>
                </a:solidFill>
                <a:latin typeface="Raleway" pitchFamily="2" charset="0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id="{197FCCC7-CF61-62E5-2A10-4458397FD652}"/>
              </a:ext>
            </a:extLst>
          </p:cNvPr>
          <p:cNvGrpSpPr/>
          <p:nvPr/>
        </p:nvGrpSpPr>
        <p:grpSpPr>
          <a:xfrm>
            <a:off x="0" y="8596222"/>
            <a:ext cx="18288001" cy="1690778"/>
            <a:chOff x="671367" y="0"/>
            <a:chExt cx="24384003" cy="2254370"/>
          </a:xfrm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8728C275-E7DA-2CAC-C2A7-2201E4DCAD04}"/>
                </a:ext>
              </a:extLst>
            </p:cNvPr>
            <p:cNvSpPr/>
            <p:nvPr/>
          </p:nvSpPr>
          <p:spPr>
            <a:xfrm>
              <a:off x="671368" y="0"/>
              <a:ext cx="24370174" cy="941772"/>
            </a:xfrm>
            <a:custGeom>
              <a:avLst/>
              <a:gdLst/>
              <a:ahLst/>
              <a:cxnLst/>
              <a:rect l="l" t="t" r="r" b="b"/>
              <a:pathLst>
                <a:path w="26552186" h="941772">
                  <a:moveTo>
                    <a:pt x="0" y="0"/>
                  </a:moveTo>
                  <a:lnTo>
                    <a:pt x="26552186" y="0"/>
                  </a:lnTo>
                  <a:lnTo>
                    <a:pt x="26552186" y="941772"/>
                  </a:lnTo>
                  <a:lnTo>
                    <a:pt x="0" y="941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754" t="-38105" r="-6200" b="-3810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A9062C6-FF09-544C-8A3C-3525321E8B63}"/>
                </a:ext>
              </a:extLst>
            </p:cNvPr>
            <p:cNvSpPr/>
            <p:nvPr/>
          </p:nvSpPr>
          <p:spPr>
            <a:xfrm>
              <a:off x="671367" y="888169"/>
              <a:ext cx="24384003" cy="1366201"/>
            </a:xfrm>
            <a:custGeom>
              <a:avLst/>
              <a:gdLst/>
              <a:ahLst/>
              <a:cxnLst/>
              <a:rect l="l" t="t" r="r" b="b"/>
              <a:pathLst>
                <a:path w="24384000" h="8475944">
                  <a:moveTo>
                    <a:pt x="0" y="0"/>
                  </a:moveTo>
                  <a:lnTo>
                    <a:pt x="24384000" y="0"/>
                  </a:lnTo>
                  <a:lnTo>
                    <a:pt x="24384000" y="8475944"/>
                  </a:lnTo>
                  <a:lnTo>
                    <a:pt x="0" y="847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1" t="-971519" r="-56" b="-149192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5019C3-E29B-8317-46B5-85A729C07707}"/>
              </a:ext>
            </a:extLst>
          </p:cNvPr>
          <p:cNvSpPr txBox="1"/>
          <p:nvPr/>
        </p:nvSpPr>
        <p:spPr>
          <a:xfrm>
            <a:off x="8915400" y="9791700"/>
            <a:ext cx="906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Illustrations © Harry Woodgate 2026. Read to the Beat © The Reading Agency 2026, registered charity number 1085443 England and Wales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800B8-989C-B2A7-B2F9-7339A29E8F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050" y="4482316"/>
            <a:ext cx="2956854" cy="40391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C5B1639-D7E2-5BE1-DD17-C2680F42B2F9}"/>
              </a:ext>
            </a:extLst>
          </p:cNvPr>
          <p:cNvGrpSpPr/>
          <p:nvPr/>
        </p:nvGrpSpPr>
        <p:grpSpPr>
          <a:xfrm>
            <a:off x="-10372" y="-256401"/>
            <a:ext cx="18288002" cy="10325100"/>
            <a:chOff x="-2" y="-38100"/>
            <a:chExt cx="18288002" cy="103251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F98269A-B51C-21C8-610D-95E0ECB46E91}"/>
                </a:ext>
              </a:extLst>
            </p:cNvPr>
            <p:cNvGrpSpPr/>
            <p:nvPr/>
          </p:nvGrpSpPr>
          <p:grpSpPr>
            <a:xfrm>
              <a:off x="-2" y="-38100"/>
              <a:ext cx="18288002" cy="10325099"/>
              <a:chOff x="-2" y="-38100"/>
              <a:chExt cx="18288002" cy="10325099"/>
            </a:xfrm>
          </p:grpSpPr>
          <p:sp>
            <p:nvSpPr>
              <p:cNvPr id="22" name="Freeform 2">
                <a:extLst>
                  <a:ext uri="{FF2B5EF4-FFF2-40B4-BE49-F238E27FC236}">
                    <a16:creationId xmlns:a16="http://schemas.microsoft.com/office/drawing/2014/main" id="{81FD47A2-90CC-82A1-D2C5-7177C1540FFE}"/>
                  </a:ext>
                </a:extLst>
              </p:cNvPr>
              <p:cNvSpPr/>
              <p:nvPr/>
            </p:nvSpPr>
            <p:spPr>
              <a:xfrm>
                <a:off x="0" y="-38100"/>
                <a:ext cx="18288000" cy="10250328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50328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50328"/>
                    </a:lnTo>
                    <a:lnTo>
                      <a:pt x="0" y="102503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2524" b="-2454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" name="Group 3">
                <a:extLst>
                  <a:ext uri="{FF2B5EF4-FFF2-40B4-BE49-F238E27FC236}">
                    <a16:creationId xmlns:a16="http://schemas.microsoft.com/office/drawing/2014/main" id="{EB4D4CDB-9D32-4B82-E6D4-2F2A13523445}"/>
                  </a:ext>
                </a:extLst>
              </p:cNvPr>
              <p:cNvGrpSpPr/>
              <p:nvPr/>
            </p:nvGrpSpPr>
            <p:grpSpPr>
              <a:xfrm>
                <a:off x="-2" y="5611479"/>
                <a:ext cx="18288002" cy="4675520"/>
                <a:chOff x="632295" y="0"/>
                <a:chExt cx="24384003" cy="6234025"/>
              </a:xfrm>
            </p:grpSpPr>
            <p:sp>
              <p:nvSpPr>
                <p:cNvPr id="24" name="Freeform 4">
                  <a:extLst>
                    <a:ext uri="{FF2B5EF4-FFF2-40B4-BE49-F238E27FC236}">
                      <a16:creationId xmlns:a16="http://schemas.microsoft.com/office/drawing/2014/main" id="{8E15B9DF-0833-3DDB-3DD5-F320C5F6D820}"/>
                    </a:ext>
                  </a:extLst>
                </p:cNvPr>
                <p:cNvSpPr/>
                <p:nvPr/>
              </p:nvSpPr>
              <p:spPr>
                <a:xfrm>
                  <a:off x="632295" y="0"/>
                  <a:ext cx="24384003" cy="94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52186" h="941772">
                      <a:moveTo>
                        <a:pt x="0" y="0"/>
                      </a:moveTo>
                      <a:lnTo>
                        <a:pt x="26552186" y="0"/>
                      </a:lnTo>
                      <a:lnTo>
                        <a:pt x="26552186" y="941772"/>
                      </a:lnTo>
                      <a:lnTo>
                        <a:pt x="0" y="9417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2592" t="-38105" r="-6299" b="-3810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" name="Freeform 5">
                  <a:extLst>
                    <a:ext uri="{FF2B5EF4-FFF2-40B4-BE49-F238E27FC236}">
                      <a16:creationId xmlns:a16="http://schemas.microsoft.com/office/drawing/2014/main" id="{38B95E25-1271-A483-5B05-A896B040B251}"/>
                    </a:ext>
                  </a:extLst>
                </p:cNvPr>
                <p:cNvSpPr/>
                <p:nvPr/>
              </p:nvSpPr>
              <p:spPr>
                <a:xfrm>
                  <a:off x="632298" y="888169"/>
                  <a:ext cx="24384000" cy="5345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4000" h="8475944">
                      <a:moveTo>
                        <a:pt x="0" y="0"/>
                      </a:moveTo>
                      <a:lnTo>
                        <a:pt x="24384000" y="0"/>
                      </a:lnTo>
                      <a:lnTo>
                        <a:pt x="24384000" y="8475944"/>
                      </a:lnTo>
                      <a:lnTo>
                        <a:pt x="0" y="84759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 t="-248283" b="-30683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950179C8-AC5F-0377-89B9-8DF0AC739BDD}"/>
                </a:ext>
              </a:extLst>
            </p:cNvPr>
            <p:cNvSpPr/>
            <p:nvPr/>
          </p:nvSpPr>
          <p:spPr>
            <a:xfrm>
              <a:off x="0" y="7272100"/>
              <a:ext cx="18277629" cy="3014900"/>
            </a:xfrm>
            <a:custGeom>
              <a:avLst/>
              <a:gdLst/>
              <a:ahLst/>
              <a:cxnLst/>
              <a:rect l="l" t="t" r="r" b="b"/>
              <a:pathLst>
                <a:path w="18479210" h="6564476">
                  <a:moveTo>
                    <a:pt x="0" y="0"/>
                  </a:moveTo>
                  <a:lnTo>
                    <a:pt x="18479210" y="0"/>
                  </a:lnTo>
                  <a:lnTo>
                    <a:pt x="18479210" y="6564476"/>
                  </a:lnTo>
                  <a:lnTo>
                    <a:pt x="0" y="656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98" t="-34406" r="-362" b="-15213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4456248" y="3703975"/>
            <a:ext cx="2970094" cy="4960121"/>
          </a:xfrm>
          <a:custGeom>
            <a:avLst/>
            <a:gdLst/>
            <a:ahLst/>
            <a:cxnLst/>
            <a:rect l="l" t="t" r="r" b="b"/>
            <a:pathLst>
              <a:path w="4788023" h="5985029">
                <a:moveTo>
                  <a:pt x="0" y="0"/>
                </a:moveTo>
                <a:lnTo>
                  <a:pt x="4788023" y="0"/>
                </a:lnTo>
                <a:lnTo>
                  <a:pt x="4788023" y="5985030"/>
                </a:lnTo>
                <a:lnTo>
                  <a:pt x="0" y="598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322594" y="1022202"/>
            <a:ext cx="7489345" cy="3299698"/>
            <a:chOff x="-37" y="0"/>
            <a:chExt cx="9985793" cy="5281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85756" cy="4733046"/>
            </a:xfrm>
            <a:custGeom>
              <a:avLst/>
              <a:gdLst/>
              <a:ahLst/>
              <a:cxnLst/>
              <a:rect l="l" t="t" r="r" b="b"/>
              <a:pathLst>
                <a:path w="9985756" h="4733046">
                  <a:moveTo>
                    <a:pt x="0" y="788888"/>
                  </a:moveTo>
                  <a:cubicBezTo>
                    <a:pt x="0" y="353142"/>
                    <a:pt x="459867" y="0"/>
                    <a:pt x="1027303" y="0"/>
                  </a:cubicBezTo>
                  <a:lnTo>
                    <a:pt x="8958453" y="0"/>
                  </a:lnTo>
                  <a:cubicBezTo>
                    <a:pt x="9525762" y="0"/>
                    <a:pt x="9985756" y="353142"/>
                    <a:pt x="9985756" y="788888"/>
                  </a:cubicBezTo>
                  <a:lnTo>
                    <a:pt x="9985756" y="3944146"/>
                  </a:lnTo>
                  <a:cubicBezTo>
                    <a:pt x="9985756" y="4379795"/>
                    <a:pt x="9525889" y="4733046"/>
                    <a:pt x="8958453" y="4733046"/>
                  </a:cubicBezTo>
                  <a:lnTo>
                    <a:pt x="1027303" y="4733046"/>
                  </a:lnTo>
                  <a:cubicBezTo>
                    <a:pt x="459867" y="4733046"/>
                    <a:pt x="0" y="4379795"/>
                    <a:pt x="0" y="39441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37" y="255236"/>
              <a:ext cx="9985705" cy="502611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525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Complete 6 reading goals to claim a </a:t>
              </a:r>
              <a:r>
                <a:rPr lang="en-US" sz="5250" b="1" dirty="0">
                  <a:solidFill>
                    <a:srgbClr val="E53191"/>
                  </a:solidFill>
                  <a:latin typeface="Raleway" pitchFamily="2" charset="0"/>
                  <a:ea typeface="Arimo Bold"/>
                  <a:cs typeface="Arimo Bold"/>
                  <a:sym typeface="Arimo Bold"/>
                </a:rPr>
                <a:t>certificate and medal!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715942" y="665095"/>
            <a:ext cx="5249436" cy="3021574"/>
            <a:chOff x="0" y="-23049"/>
            <a:chExt cx="6999248" cy="40287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43573" cy="3808300"/>
            </a:xfrm>
            <a:custGeom>
              <a:avLst/>
              <a:gdLst/>
              <a:ahLst/>
              <a:cxnLst/>
              <a:rect l="l" t="t" r="r" b="b"/>
              <a:pathLst>
                <a:path w="6743573" h="3808300">
                  <a:moveTo>
                    <a:pt x="0" y="634694"/>
                  </a:moveTo>
                  <a:cubicBezTo>
                    <a:pt x="0" y="284206"/>
                    <a:pt x="259207" y="0"/>
                    <a:pt x="578866" y="0"/>
                  </a:cubicBezTo>
                  <a:lnTo>
                    <a:pt x="6164707" y="0"/>
                  </a:lnTo>
                  <a:cubicBezTo>
                    <a:pt x="6484366" y="0"/>
                    <a:pt x="6743573" y="284206"/>
                    <a:pt x="6743573" y="634694"/>
                  </a:cubicBezTo>
                  <a:lnTo>
                    <a:pt x="6743573" y="3173608"/>
                  </a:lnTo>
                  <a:cubicBezTo>
                    <a:pt x="6743573" y="3524096"/>
                    <a:pt x="6484366" y="3808300"/>
                    <a:pt x="6164707" y="3808300"/>
                  </a:cubicBezTo>
                  <a:lnTo>
                    <a:pt x="578866" y="3808300"/>
                  </a:lnTo>
                  <a:cubicBezTo>
                    <a:pt x="259207" y="3808299"/>
                    <a:pt x="0" y="3524096"/>
                    <a:pt x="0" y="31736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3049"/>
              <a:ext cx="6999248" cy="4028767"/>
            </a:xfrm>
            <a:prstGeom prst="rect">
              <a:avLst/>
            </a:prstGeom>
          </p:spPr>
          <p:txBody>
            <a:bodyPr lIns="241300" tIns="241300" rIns="241300" bIns="241300" rtlCol="0" anchor="t"/>
            <a:lstStyle/>
            <a:p>
              <a:pPr algn="ctr">
                <a:lnSpc>
                  <a:spcPts val="4320"/>
                </a:lnSpc>
              </a:pPr>
              <a:r>
                <a:rPr lang="en-US" sz="3600" dirty="0">
                  <a:solidFill>
                    <a:srgbClr val="009644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Why not challenge your friends to take part too and compare your </a:t>
              </a:r>
              <a:r>
                <a:rPr lang="en-US" sz="3600" dirty="0" err="1">
                  <a:solidFill>
                    <a:srgbClr val="009644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favourite</a:t>
              </a:r>
              <a:r>
                <a:rPr lang="en-US" sz="3600" dirty="0">
                  <a:solidFill>
                    <a:srgbClr val="009644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 books?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rot="284719">
            <a:off x="7312913" y="1298771"/>
            <a:ext cx="5486954" cy="7269702"/>
          </a:xfrm>
          <a:custGeom>
            <a:avLst/>
            <a:gdLst/>
            <a:ahLst/>
            <a:cxnLst/>
            <a:rect l="l" t="t" r="r" b="b"/>
            <a:pathLst>
              <a:path w="4319430" h="6051741">
                <a:moveTo>
                  <a:pt x="0" y="0"/>
                </a:moveTo>
                <a:lnTo>
                  <a:pt x="4319430" y="0"/>
                </a:lnTo>
                <a:lnTo>
                  <a:pt x="4319430" y="6051741"/>
                </a:lnTo>
                <a:lnTo>
                  <a:pt x="0" y="605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6" name="Group 9">
            <a:extLst>
              <a:ext uri="{FF2B5EF4-FFF2-40B4-BE49-F238E27FC236}">
                <a16:creationId xmlns:a16="http://schemas.microsoft.com/office/drawing/2014/main" id="{6146112E-5D6B-B5F6-2ACB-DB5D4CB1327D}"/>
              </a:ext>
            </a:extLst>
          </p:cNvPr>
          <p:cNvGrpSpPr/>
          <p:nvPr/>
        </p:nvGrpSpPr>
        <p:grpSpPr>
          <a:xfrm>
            <a:off x="0" y="8596222"/>
            <a:ext cx="18288001" cy="1690778"/>
            <a:chOff x="671367" y="0"/>
            <a:chExt cx="24384003" cy="225437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DFE039C4-AEFE-0ECF-A395-3E846EA303E8}"/>
                </a:ext>
              </a:extLst>
            </p:cNvPr>
            <p:cNvSpPr/>
            <p:nvPr/>
          </p:nvSpPr>
          <p:spPr>
            <a:xfrm>
              <a:off x="671368" y="0"/>
              <a:ext cx="24370174" cy="941772"/>
            </a:xfrm>
            <a:custGeom>
              <a:avLst/>
              <a:gdLst/>
              <a:ahLst/>
              <a:cxnLst/>
              <a:rect l="l" t="t" r="r" b="b"/>
              <a:pathLst>
                <a:path w="26552186" h="941772">
                  <a:moveTo>
                    <a:pt x="0" y="0"/>
                  </a:moveTo>
                  <a:lnTo>
                    <a:pt x="26552186" y="0"/>
                  </a:lnTo>
                  <a:lnTo>
                    <a:pt x="26552186" y="941772"/>
                  </a:lnTo>
                  <a:lnTo>
                    <a:pt x="0" y="941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754" t="-38105" r="-6200" b="-3810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8DB8DC39-1986-8FEC-066D-C861AB1AE693}"/>
                </a:ext>
              </a:extLst>
            </p:cNvPr>
            <p:cNvSpPr/>
            <p:nvPr/>
          </p:nvSpPr>
          <p:spPr>
            <a:xfrm>
              <a:off x="671367" y="888169"/>
              <a:ext cx="24384003" cy="1366201"/>
            </a:xfrm>
            <a:custGeom>
              <a:avLst/>
              <a:gdLst/>
              <a:ahLst/>
              <a:cxnLst/>
              <a:rect l="l" t="t" r="r" b="b"/>
              <a:pathLst>
                <a:path w="24384000" h="8475944">
                  <a:moveTo>
                    <a:pt x="0" y="0"/>
                  </a:moveTo>
                  <a:lnTo>
                    <a:pt x="24384000" y="0"/>
                  </a:lnTo>
                  <a:lnTo>
                    <a:pt x="24384000" y="8475944"/>
                  </a:lnTo>
                  <a:lnTo>
                    <a:pt x="0" y="847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1" t="-971519" r="-56" b="-149192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D49867-5B14-DEAB-9F0E-A0E1AC0EA4A4}"/>
              </a:ext>
            </a:extLst>
          </p:cNvPr>
          <p:cNvSpPr txBox="1"/>
          <p:nvPr/>
        </p:nvSpPr>
        <p:spPr>
          <a:xfrm>
            <a:off x="8915400" y="9791700"/>
            <a:ext cx="906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+mj-lt"/>
                <a:ea typeface="Gibson Book" pitchFamily="50" charset="0"/>
              </a:rPr>
              <a:t>Illustrations © Harry Woodgate 2026. Read to the Beat © The Reading Agency 2026, registered charity number 1085443 England and Wales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52A543-B563-2E6F-9B21-C5CADFBF57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7310" y="5143500"/>
            <a:ext cx="3148217" cy="3148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9A9850-72A4-8046-D497-F5C115D4B0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12" y="4886231"/>
            <a:ext cx="7489279" cy="46563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CE5D53A-8468-79AD-C5CC-37DCC5603F80}"/>
              </a:ext>
            </a:extLst>
          </p:cNvPr>
          <p:cNvGrpSpPr/>
          <p:nvPr/>
        </p:nvGrpSpPr>
        <p:grpSpPr>
          <a:xfrm>
            <a:off x="-2" y="-38100"/>
            <a:ext cx="18288002" cy="10325100"/>
            <a:chOff x="-2" y="-38100"/>
            <a:chExt cx="18288002" cy="103251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9116966-5A3F-95F4-1657-012F83967E9C}"/>
                </a:ext>
              </a:extLst>
            </p:cNvPr>
            <p:cNvGrpSpPr/>
            <p:nvPr/>
          </p:nvGrpSpPr>
          <p:grpSpPr>
            <a:xfrm>
              <a:off x="-2" y="-38100"/>
              <a:ext cx="18288002" cy="10325099"/>
              <a:chOff x="-2" y="-38100"/>
              <a:chExt cx="18288002" cy="10325099"/>
            </a:xfrm>
          </p:grpSpPr>
          <p:sp>
            <p:nvSpPr>
              <p:cNvPr id="22" name="Freeform 2">
                <a:extLst>
                  <a:ext uri="{FF2B5EF4-FFF2-40B4-BE49-F238E27FC236}">
                    <a16:creationId xmlns:a16="http://schemas.microsoft.com/office/drawing/2014/main" id="{C838D881-E91A-1F18-EFCF-6DA1C298A540}"/>
                  </a:ext>
                </a:extLst>
              </p:cNvPr>
              <p:cNvSpPr/>
              <p:nvPr/>
            </p:nvSpPr>
            <p:spPr>
              <a:xfrm>
                <a:off x="0" y="-38100"/>
                <a:ext cx="18288000" cy="10250328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50328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50328"/>
                    </a:lnTo>
                    <a:lnTo>
                      <a:pt x="0" y="102503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2524" b="-2454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" name="Group 3">
                <a:extLst>
                  <a:ext uri="{FF2B5EF4-FFF2-40B4-BE49-F238E27FC236}">
                    <a16:creationId xmlns:a16="http://schemas.microsoft.com/office/drawing/2014/main" id="{14E4EDEA-5C21-7BC4-EE79-3DD56290740B}"/>
                  </a:ext>
                </a:extLst>
              </p:cNvPr>
              <p:cNvGrpSpPr/>
              <p:nvPr/>
            </p:nvGrpSpPr>
            <p:grpSpPr>
              <a:xfrm>
                <a:off x="-2" y="5611479"/>
                <a:ext cx="18288002" cy="4675520"/>
                <a:chOff x="632295" y="0"/>
                <a:chExt cx="24384003" cy="6234025"/>
              </a:xfrm>
            </p:grpSpPr>
            <p:sp>
              <p:nvSpPr>
                <p:cNvPr id="24" name="Freeform 4">
                  <a:extLst>
                    <a:ext uri="{FF2B5EF4-FFF2-40B4-BE49-F238E27FC236}">
                      <a16:creationId xmlns:a16="http://schemas.microsoft.com/office/drawing/2014/main" id="{F9CDDF22-59BA-FDC6-EBEA-18A04AAE346D}"/>
                    </a:ext>
                  </a:extLst>
                </p:cNvPr>
                <p:cNvSpPr/>
                <p:nvPr/>
              </p:nvSpPr>
              <p:spPr>
                <a:xfrm>
                  <a:off x="632295" y="0"/>
                  <a:ext cx="24384003" cy="94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52186" h="941772">
                      <a:moveTo>
                        <a:pt x="0" y="0"/>
                      </a:moveTo>
                      <a:lnTo>
                        <a:pt x="26552186" y="0"/>
                      </a:lnTo>
                      <a:lnTo>
                        <a:pt x="26552186" y="941772"/>
                      </a:lnTo>
                      <a:lnTo>
                        <a:pt x="0" y="9417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2592" t="-38105" r="-6299" b="-3810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" name="Freeform 5">
                  <a:extLst>
                    <a:ext uri="{FF2B5EF4-FFF2-40B4-BE49-F238E27FC236}">
                      <a16:creationId xmlns:a16="http://schemas.microsoft.com/office/drawing/2014/main" id="{D6A2BBE8-7144-0A57-F4D1-680D092B8952}"/>
                    </a:ext>
                  </a:extLst>
                </p:cNvPr>
                <p:cNvSpPr/>
                <p:nvPr/>
              </p:nvSpPr>
              <p:spPr>
                <a:xfrm>
                  <a:off x="632298" y="888169"/>
                  <a:ext cx="24384000" cy="5345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4000" h="8475944">
                      <a:moveTo>
                        <a:pt x="0" y="0"/>
                      </a:moveTo>
                      <a:lnTo>
                        <a:pt x="24384000" y="0"/>
                      </a:lnTo>
                      <a:lnTo>
                        <a:pt x="24384000" y="8475944"/>
                      </a:lnTo>
                      <a:lnTo>
                        <a:pt x="0" y="84759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 t="-248283" b="-30683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31718A4-92B7-8A20-4004-2CC196E28669}"/>
                </a:ext>
              </a:extLst>
            </p:cNvPr>
            <p:cNvSpPr/>
            <p:nvPr/>
          </p:nvSpPr>
          <p:spPr>
            <a:xfrm>
              <a:off x="0" y="7272100"/>
              <a:ext cx="18277629" cy="3014900"/>
            </a:xfrm>
            <a:custGeom>
              <a:avLst/>
              <a:gdLst/>
              <a:ahLst/>
              <a:cxnLst/>
              <a:rect l="l" t="t" r="r" b="b"/>
              <a:pathLst>
                <a:path w="18479210" h="6564476">
                  <a:moveTo>
                    <a:pt x="0" y="0"/>
                  </a:moveTo>
                  <a:lnTo>
                    <a:pt x="18479210" y="0"/>
                  </a:lnTo>
                  <a:lnTo>
                    <a:pt x="18479210" y="6564476"/>
                  </a:lnTo>
                  <a:lnTo>
                    <a:pt x="0" y="656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98" t="-34406" r="-362" b="-15213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-408227" y="970035"/>
            <a:ext cx="7062923" cy="8828654"/>
          </a:xfrm>
          <a:custGeom>
            <a:avLst/>
            <a:gdLst/>
            <a:ahLst/>
            <a:cxnLst/>
            <a:rect l="l" t="t" r="r" b="b"/>
            <a:pathLst>
              <a:path w="7062923" h="8828654">
                <a:moveTo>
                  <a:pt x="0" y="0"/>
                </a:moveTo>
                <a:lnTo>
                  <a:pt x="7062924" y="0"/>
                </a:lnTo>
                <a:lnTo>
                  <a:pt x="7062924" y="8828654"/>
                </a:lnTo>
                <a:lnTo>
                  <a:pt x="0" y="88286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flipH="1">
            <a:off x="12623727" y="163442"/>
            <a:ext cx="6441430" cy="8051787"/>
          </a:xfrm>
          <a:custGeom>
            <a:avLst/>
            <a:gdLst/>
            <a:ahLst/>
            <a:cxnLst/>
            <a:rect l="l" t="t" r="r" b="b"/>
            <a:pathLst>
              <a:path w="6441430" h="8051787">
                <a:moveTo>
                  <a:pt x="6441430" y="0"/>
                </a:moveTo>
                <a:lnTo>
                  <a:pt x="0" y="0"/>
                </a:lnTo>
                <a:lnTo>
                  <a:pt x="0" y="8051788"/>
                </a:lnTo>
                <a:lnTo>
                  <a:pt x="6441430" y="8051788"/>
                </a:lnTo>
                <a:lnTo>
                  <a:pt x="644143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3142802" y="1021882"/>
            <a:ext cx="12002399" cy="2253720"/>
          </a:xfrm>
          <a:custGeom>
            <a:avLst/>
            <a:gdLst/>
            <a:ahLst/>
            <a:cxnLst/>
            <a:rect l="l" t="t" r="r" b="b"/>
            <a:pathLst>
              <a:path w="16003200" h="3004959">
                <a:moveTo>
                  <a:pt x="0" y="0"/>
                </a:moveTo>
                <a:lnTo>
                  <a:pt x="16003200" y="0"/>
                </a:lnTo>
                <a:lnTo>
                  <a:pt x="16003200" y="3004959"/>
                </a:lnTo>
                <a:lnTo>
                  <a:pt x="0" y="3004959"/>
                </a:lnTo>
                <a:close/>
              </a:path>
            </a:pathLst>
          </a:custGeom>
          <a:blipFill>
            <a:blip r:embed="rId9">
              <a:alphaModFix amt="0"/>
            </a:blip>
            <a:stretch>
              <a:fillRect t="-83417" b="-2412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5162371" y="1510204"/>
            <a:ext cx="9270253" cy="5843510"/>
            <a:chOff x="0" y="-354992"/>
            <a:chExt cx="13080760" cy="423401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80760" cy="3879022"/>
            </a:xfrm>
            <a:custGeom>
              <a:avLst/>
              <a:gdLst/>
              <a:ahLst/>
              <a:cxnLst/>
              <a:rect l="l" t="t" r="r" b="b"/>
              <a:pathLst>
                <a:path w="13080760" h="3879022">
                  <a:moveTo>
                    <a:pt x="0" y="646540"/>
                  </a:moveTo>
                  <a:cubicBezTo>
                    <a:pt x="0" y="289421"/>
                    <a:pt x="602400" y="0"/>
                    <a:pt x="1345709" y="0"/>
                  </a:cubicBezTo>
                  <a:lnTo>
                    <a:pt x="11735067" y="0"/>
                  </a:lnTo>
                  <a:cubicBezTo>
                    <a:pt x="12478209" y="0"/>
                    <a:pt x="13080760" y="289421"/>
                    <a:pt x="13080760" y="646540"/>
                  </a:cubicBezTo>
                  <a:lnTo>
                    <a:pt x="13080760" y="3232463"/>
                  </a:lnTo>
                  <a:cubicBezTo>
                    <a:pt x="13080760" y="3589503"/>
                    <a:pt x="12478376" y="3879022"/>
                    <a:pt x="11735067" y="3879022"/>
                  </a:cubicBezTo>
                  <a:lnTo>
                    <a:pt x="1345709" y="3879022"/>
                  </a:lnTo>
                  <a:cubicBezTo>
                    <a:pt x="602400" y="3879022"/>
                    <a:pt x="0" y="3589502"/>
                    <a:pt x="0" y="32324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76994" y="-354992"/>
              <a:ext cx="12313670" cy="395870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300"/>
                </a:lnSpc>
              </a:pPr>
              <a:endParaRPr lang="en-US" sz="5250" b="1" dirty="0">
                <a:solidFill>
                  <a:srgbClr val="272557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  <a:p>
              <a:pPr algn="ctr" defTabSz="758825">
                <a:spcBef>
                  <a:spcPts val="700"/>
                </a:spcBef>
                <a:buClr>
                  <a:srgbClr val="951B81"/>
                </a:buClr>
              </a:pPr>
              <a:endParaRPr lang="en-GB" altLang="en-US" sz="1000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endParaRPr>
            </a:p>
            <a:p>
              <a:pPr algn="ctr" defTabSz="758825">
                <a:spcBef>
                  <a:spcPts val="700"/>
                </a:spcBef>
                <a:buClr>
                  <a:srgbClr val="951B81"/>
                </a:buClr>
              </a:pPr>
              <a:r>
                <a:rPr lang="en-GB" altLang="en-US" sz="4500" b="1" dirty="0">
                  <a:latin typeface="Raleway" pitchFamily="2" charset="0"/>
                  <a:ea typeface="Tw Cen MT" panose="020B0602020104020603" pitchFamily="34" charset="0"/>
                  <a:cs typeface="Tw Cen MT" panose="020B0602020104020603" pitchFamily="34" charset="0"/>
                  <a:sym typeface="Tw Cen MT" panose="020B0602020104020603" pitchFamily="34" charset="0"/>
                </a:rPr>
                <a:t>Join in at any Nottinghamshire Inspire library.</a:t>
              </a:r>
            </a:p>
            <a:p>
              <a:pPr algn="ctr" defTabSz="758825">
                <a:spcBef>
                  <a:spcPts val="700"/>
                </a:spcBef>
                <a:buClr>
                  <a:srgbClr val="951B81"/>
                </a:buClr>
              </a:pPr>
              <a:endParaRPr lang="en-GB" altLang="en-US" dirty="0">
                <a:latin typeface="Raleway" pitchFamily="2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endParaRPr>
            </a:p>
            <a:p>
              <a:pPr algn="ctr" defTabSz="758825">
                <a:spcBef>
                  <a:spcPts val="700"/>
                </a:spcBef>
                <a:buClr>
                  <a:srgbClr val="951B81"/>
                </a:buClr>
              </a:pPr>
              <a:r>
                <a:rPr lang="en-US" sz="4800" b="1" dirty="0">
                  <a:solidFill>
                    <a:srgbClr val="E53191"/>
                  </a:solidFill>
                  <a:latin typeface="Raleway" pitchFamily="2" charset="0"/>
                  <a:ea typeface="Arimo Bold"/>
                  <a:cs typeface="Arimo Bold"/>
                  <a:sym typeface="Arimo Bold"/>
                </a:rPr>
                <a:t>It’s FREE!</a:t>
              </a:r>
              <a:endParaRPr lang="en-GB" altLang="en-US" sz="4500" dirty="0">
                <a:latin typeface="Raleway" pitchFamily="2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endParaRPr>
            </a:p>
            <a:p>
              <a:pPr algn="ctr" defTabSz="758825">
                <a:spcBef>
                  <a:spcPts val="700"/>
                </a:spcBef>
                <a:buClr>
                  <a:srgbClr val="951B81"/>
                </a:buClr>
              </a:pPr>
              <a:endParaRPr lang="en-US" b="1" dirty="0">
                <a:solidFill>
                  <a:srgbClr val="272557"/>
                </a:solidFill>
                <a:latin typeface="Raleway" pitchFamily="2" charset="0"/>
                <a:ea typeface="Arimo Bold"/>
                <a:cs typeface="Arimo Bold"/>
                <a:sym typeface="Arimo Bold"/>
              </a:endParaRPr>
            </a:p>
            <a:p>
              <a:pPr algn="ctr">
                <a:lnSpc>
                  <a:spcPts val="6300"/>
                </a:lnSpc>
              </a:pPr>
              <a:r>
                <a:rPr lang="en-US" sz="4500" b="1" dirty="0">
                  <a:solidFill>
                    <a:srgbClr val="272557"/>
                  </a:solidFill>
                  <a:latin typeface="Raleway" pitchFamily="2" charset="0"/>
                  <a:ea typeface="Arimo Bold"/>
                  <a:cs typeface="Arimo Bold"/>
                  <a:sym typeface="Arimo Bold"/>
                </a:rPr>
                <a:t>Starts</a:t>
              </a:r>
              <a:r>
                <a:rPr lang="en-US" sz="45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: Saturday 4</a:t>
              </a:r>
              <a:r>
                <a:rPr lang="en-US" sz="4500" baseline="300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th</a:t>
              </a:r>
              <a:r>
                <a:rPr lang="en-US" sz="45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 July</a:t>
              </a:r>
            </a:p>
            <a:p>
              <a:pPr algn="ctr">
                <a:lnSpc>
                  <a:spcPts val="6300"/>
                </a:lnSpc>
              </a:pPr>
              <a:r>
                <a:rPr lang="en-US" sz="4500" b="1" dirty="0">
                  <a:solidFill>
                    <a:srgbClr val="272557"/>
                  </a:solidFill>
                  <a:latin typeface="Raleway" pitchFamily="2" charset="0"/>
                  <a:ea typeface="Arimo Bold"/>
                  <a:cs typeface="Arimo Bold"/>
                  <a:sym typeface="Arimo Bold"/>
                </a:rPr>
                <a:t>Ends</a:t>
              </a:r>
              <a:r>
                <a:rPr lang="en-US" sz="45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: Sunday 6</a:t>
              </a:r>
              <a:r>
                <a:rPr lang="en-US" sz="4500" baseline="300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th</a:t>
              </a:r>
              <a:r>
                <a:rPr lang="en-US" sz="45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 September </a:t>
              </a:r>
            </a:p>
            <a:p>
              <a:pPr algn="ctr">
                <a:lnSpc>
                  <a:spcPts val="6300"/>
                </a:lnSpc>
              </a:pPr>
              <a:endParaRPr lang="en-US" sz="5250" b="1" dirty="0">
                <a:solidFill>
                  <a:srgbClr val="E53191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grpSp>
        <p:nvGrpSpPr>
          <p:cNvPr id="26" name="Group 9">
            <a:extLst>
              <a:ext uri="{FF2B5EF4-FFF2-40B4-BE49-F238E27FC236}">
                <a16:creationId xmlns:a16="http://schemas.microsoft.com/office/drawing/2014/main" id="{B95C286B-04FA-9797-CBFC-DFD45C7E5015}"/>
              </a:ext>
            </a:extLst>
          </p:cNvPr>
          <p:cNvGrpSpPr/>
          <p:nvPr/>
        </p:nvGrpSpPr>
        <p:grpSpPr>
          <a:xfrm>
            <a:off x="0" y="8596222"/>
            <a:ext cx="18288001" cy="1690778"/>
            <a:chOff x="671367" y="0"/>
            <a:chExt cx="24384003" cy="225437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955D40B1-7C84-59BF-8A48-F55B917A8023}"/>
                </a:ext>
              </a:extLst>
            </p:cNvPr>
            <p:cNvSpPr/>
            <p:nvPr/>
          </p:nvSpPr>
          <p:spPr>
            <a:xfrm>
              <a:off x="671368" y="0"/>
              <a:ext cx="24370174" cy="941772"/>
            </a:xfrm>
            <a:custGeom>
              <a:avLst/>
              <a:gdLst/>
              <a:ahLst/>
              <a:cxnLst/>
              <a:rect l="l" t="t" r="r" b="b"/>
              <a:pathLst>
                <a:path w="26552186" h="941772">
                  <a:moveTo>
                    <a:pt x="0" y="0"/>
                  </a:moveTo>
                  <a:lnTo>
                    <a:pt x="26552186" y="0"/>
                  </a:lnTo>
                  <a:lnTo>
                    <a:pt x="26552186" y="941772"/>
                  </a:lnTo>
                  <a:lnTo>
                    <a:pt x="0" y="941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754" t="-38105" r="-6200" b="-3810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F9A0CC4A-E7D6-ACF4-D865-518DEFF3BC91}"/>
                </a:ext>
              </a:extLst>
            </p:cNvPr>
            <p:cNvSpPr/>
            <p:nvPr/>
          </p:nvSpPr>
          <p:spPr>
            <a:xfrm>
              <a:off x="671367" y="888169"/>
              <a:ext cx="24384003" cy="1366201"/>
            </a:xfrm>
            <a:custGeom>
              <a:avLst/>
              <a:gdLst/>
              <a:ahLst/>
              <a:cxnLst/>
              <a:rect l="l" t="t" r="r" b="b"/>
              <a:pathLst>
                <a:path w="24384000" h="8475944">
                  <a:moveTo>
                    <a:pt x="0" y="0"/>
                  </a:moveTo>
                  <a:lnTo>
                    <a:pt x="24384000" y="0"/>
                  </a:lnTo>
                  <a:lnTo>
                    <a:pt x="24384000" y="8475944"/>
                  </a:lnTo>
                  <a:lnTo>
                    <a:pt x="0" y="847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1" t="-971519" r="-56" b="-149192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F113E10-8073-68CE-EFE3-20E9464BA9E2}"/>
              </a:ext>
            </a:extLst>
          </p:cNvPr>
          <p:cNvSpPr txBox="1"/>
          <p:nvPr/>
        </p:nvSpPr>
        <p:spPr>
          <a:xfrm>
            <a:off x="8915400" y="9791700"/>
            <a:ext cx="906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+mj-lt"/>
                <a:ea typeface="Gibson Book" pitchFamily="50" charset="0"/>
              </a:rPr>
              <a:t>Illustrations © Harry Woodgate 2026. Read to the Beat © The Reading Agency 2026, registered charity number 1085443 England and Wales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6712ADE-3851-D6BF-4E67-03E70ADD28CC}"/>
              </a:ext>
            </a:extLst>
          </p:cNvPr>
          <p:cNvGrpSpPr/>
          <p:nvPr/>
        </p:nvGrpSpPr>
        <p:grpSpPr>
          <a:xfrm>
            <a:off x="-2" y="-38100"/>
            <a:ext cx="18288002" cy="10325100"/>
            <a:chOff x="-2" y="-38100"/>
            <a:chExt cx="18288002" cy="103251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E68055F-E9D0-7009-97A1-078FB043043A}"/>
                </a:ext>
              </a:extLst>
            </p:cNvPr>
            <p:cNvGrpSpPr/>
            <p:nvPr/>
          </p:nvGrpSpPr>
          <p:grpSpPr>
            <a:xfrm>
              <a:off x="-2" y="-38100"/>
              <a:ext cx="18288002" cy="10325099"/>
              <a:chOff x="-2" y="-38100"/>
              <a:chExt cx="18288002" cy="10325099"/>
            </a:xfrm>
          </p:grpSpPr>
          <p:sp>
            <p:nvSpPr>
              <p:cNvPr id="30" name="Freeform 2">
                <a:extLst>
                  <a:ext uri="{FF2B5EF4-FFF2-40B4-BE49-F238E27FC236}">
                    <a16:creationId xmlns:a16="http://schemas.microsoft.com/office/drawing/2014/main" id="{B837F23D-AC5A-4324-FD51-049429F76689}"/>
                  </a:ext>
                </a:extLst>
              </p:cNvPr>
              <p:cNvSpPr/>
              <p:nvPr/>
            </p:nvSpPr>
            <p:spPr>
              <a:xfrm>
                <a:off x="0" y="-38100"/>
                <a:ext cx="18288000" cy="10250328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50328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50328"/>
                    </a:lnTo>
                    <a:lnTo>
                      <a:pt x="0" y="102503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2524" b="-2454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1" name="Group 3">
                <a:extLst>
                  <a:ext uri="{FF2B5EF4-FFF2-40B4-BE49-F238E27FC236}">
                    <a16:creationId xmlns:a16="http://schemas.microsoft.com/office/drawing/2014/main" id="{09B77B99-E797-C9E2-E5AC-14398CE08BA4}"/>
                  </a:ext>
                </a:extLst>
              </p:cNvPr>
              <p:cNvGrpSpPr/>
              <p:nvPr/>
            </p:nvGrpSpPr>
            <p:grpSpPr>
              <a:xfrm>
                <a:off x="-2" y="5611479"/>
                <a:ext cx="18288002" cy="4675520"/>
                <a:chOff x="632295" y="0"/>
                <a:chExt cx="24384003" cy="6234025"/>
              </a:xfrm>
            </p:grpSpPr>
            <p:sp>
              <p:nvSpPr>
                <p:cNvPr id="32" name="Freeform 4">
                  <a:extLst>
                    <a:ext uri="{FF2B5EF4-FFF2-40B4-BE49-F238E27FC236}">
                      <a16:creationId xmlns:a16="http://schemas.microsoft.com/office/drawing/2014/main" id="{916B2A8D-9FA2-AA01-3CE6-5D57B5C755FC}"/>
                    </a:ext>
                  </a:extLst>
                </p:cNvPr>
                <p:cNvSpPr/>
                <p:nvPr/>
              </p:nvSpPr>
              <p:spPr>
                <a:xfrm>
                  <a:off x="632295" y="0"/>
                  <a:ext cx="24384003" cy="94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52186" h="941772">
                      <a:moveTo>
                        <a:pt x="0" y="0"/>
                      </a:moveTo>
                      <a:lnTo>
                        <a:pt x="26552186" y="0"/>
                      </a:lnTo>
                      <a:lnTo>
                        <a:pt x="26552186" y="941772"/>
                      </a:lnTo>
                      <a:lnTo>
                        <a:pt x="0" y="9417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2592" t="-38105" r="-6299" b="-3810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" name="Freeform 5">
                  <a:extLst>
                    <a:ext uri="{FF2B5EF4-FFF2-40B4-BE49-F238E27FC236}">
                      <a16:creationId xmlns:a16="http://schemas.microsoft.com/office/drawing/2014/main" id="{4DDF8A60-19B5-E91A-7653-86F2A786493D}"/>
                    </a:ext>
                  </a:extLst>
                </p:cNvPr>
                <p:cNvSpPr/>
                <p:nvPr/>
              </p:nvSpPr>
              <p:spPr>
                <a:xfrm>
                  <a:off x="632298" y="888169"/>
                  <a:ext cx="24384000" cy="5345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4000" h="8475944">
                      <a:moveTo>
                        <a:pt x="0" y="0"/>
                      </a:moveTo>
                      <a:lnTo>
                        <a:pt x="24384000" y="0"/>
                      </a:lnTo>
                      <a:lnTo>
                        <a:pt x="24384000" y="8475944"/>
                      </a:lnTo>
                      <a:lnTo>
                        <a:pt x="0" y="84759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 t="-248283" b="-30683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1EFBD325-4E2A-F86F-6BD9-CAA07BF6F612}"/>
                </a:ext>
              </a:extLst>
            </p:cNvPr>
            <p:cNvSpPr/>
            <p:nvPr/>
          </p:nvSpPr>
          <p:spPr>
            <a:xfrm>
              <a:off x="0" y="7272100"/>
              <a:ext cx="18277629" cy="3014900"/>
            </a:xfrm>
            <a:custGeom>
              <a:avLst/>
              <a:gdLst/>
              <a:ahLst/>
              <a:cxnLst/>
              <a:rect l="l" t="t" r="r" b="b"/>
              <a:pathLst>
                <a:path w="18479210" h="6564476">
                  <a:moveTo>
                    <a:pt x="0" y="0"/>
                  </a:moveTo>
                  <a:lnTo>
                    <a:pt x="18479210" y="0"/>
                  </a:lnTo>
                  <a:lnTo>
                    <a:pt x="18479210" y="6564476"/>
                  </a:lnTo>
                  <a:lnTo>
                    <a:pt x="0" y="656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98" t="-34406" r="-362" b="-15213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271566" y="4429277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2536098" y="678190"/>
            <a:ext cx="13215795" cy="1220648"/>
            <a:chOff x="0" y="0"/>
            <a:chExt cx="17621060" cy="16275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621055" cy="1627530"/>
            </a:xfrm>
            <a:custGeom>
              <a:avLst/>
              <a:gdLst/>
              <a:ahLst/>
              <a:cxnLst/>
              <a:rect l="l" t="t" r="r" b="b"/>
              <a:pathLst>
                <a:path w="17621055" h="1627530">
                  <a:moveTo>
                    <a:pt x="0" y="0"/>
                  </a:moveTo>
                  <a:lnTo>
                    <a:pt x="17621055" y="0"/>
                  </a:lnTo>
                  <a:lnTo>
                    <a:pt x="17621055" y="1627530"/>
                  </a:lnTo>
                  <a:lnTo>
                    <a:pt x="0" y="1627530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t="-160961" b="-16096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17621060" cy="15894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128"/>
                </a:lnSpc>
              </a:pPr>
              <a:r>
                <a:rPr lang="en-US" sz="6600" b="1">
                  <a:solidFill>
                    <a:srgbClr val="272557"/>
                  </a:solidFill>
                  <a:latin typeface="Arimo Bold"/>
                  <a:ea typeface="Arimo Bold"/>
                  <a:cs typeface="Arimo Bold"/>
                  <a:sym typeface="Arimo Bold"/>
                </a:rPr>
                <a:t>You can take part online!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28524" y="3247463"/>
            <a:ext cx="11119761" cy="743192"/>
            <a:chOff x="0" y="0"/>
            <a:chExt cx="14826348" cy="9909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826235" cy="990856"/>
            </a:xfrm>
            <a:custGeom>
              <a:avLst/>
              <a:gdLst/>
              <a:ahLst/>
              <a:cxnLst/>
              <a:rect l="l" t="t" r="r" b="b"/>
              <a:pathLst>
                <a:path w="14826235" h="990856">
                  <a:moveTo>
                    <a:pt x="0" y="165121"/>
                  </a:moveTo>
                  <a:cubicBezTo>
                    <a:pt x="0" y="73915"/>
                    <a:pt x="71120" y="0"/>
                    <a:pt x="158877" y="0"/>
                  </a:cubicBezTo>
                  <a:lnTo>
                    <a:pt x="14667357" y="0"/>
                  </a:lnTo>
                  <a:cubicBezTo>
                    <a:pt x="14755115" y="0"/>
                    <a:pt x="14826235" y="73915"/>
                    <a:pt x="14826235" y="165121"/>
                  </a:cubicBezTo>
                  <a:lnTo>
                    <a:pt x="14826235" y="825736"/>
                  </a:lnTo>
                  <a:cubicBezTo>
                    <a:pt x="14826235" y="916942"/>
                    <a:pt x="14755115" y="990856"/>
                    <a:pt x="14667357" y="990856"/>
                  </a:cubicBezTo>
                  <a:lnTo>
                    <a:pt x="158877" y="990856"/>
                  </a:lnTo>
                  <a:cubicBezTo>
                    <a:pt x="71120" y="990856"/>
                    <a:pt x="0" y="916942"/>
                    <a:pt x="0" y="8257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4826348" cy="10194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960"/>
                </a:lnSpc>
              </a:pPr>
              <a:r>
                <a:rPr lang="en-US" sz="3300" dirty="0">
                  <a:solidFill>
                    <a:srgbClr val="EB3488"/>
                  </a:solidFill>
                  <a:latin typeface="Arimo"/>
                  <a:ea typeface="Arimo"/>
                  <a:cs typeface="Arimo"/>
                  <a:sym typeface="Arimo"/>
                </a:rPr>
                <a:t>✰</a:t>
              </a:r>
              <a:r>
                <a:rPr lang="en-US" sz="3300" dirty="0">
                  <a:solidFill>
                    <a:srgbClr val="009F3C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300" dirty="0">
                  <a:solidFill>
                    <a:srgbClr val="EB3488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Rate</a:t>
              </a:r>
              <a:r>
                <a:rPr lang="en-US" sz="3300" dirty="0">
                  <a:solidFill>
                    <a:srgbClr val="7B9F15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 </a:t>
              </a:r>
              <a:r>
                <a:rPr lang="en-US" sz="33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and </a:t>
              </a:r>
              <a:r>
                <a:rPr lang="en-US" sz="3300" dirty="0">
                  <a:solidFill>
                    <a:srgbClr val="EB3488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review </a:t>
              </a:r>
              <a:r>
                <a:rPr lang="en-US" sz="33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your books to unlock badges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28524" y="4129078"/>
            <a:ext cx="11119761" cy="743192"/>
            <a:chOff x="0" y="0"/>
            <a:chExt cx="14826348" cy="9909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826235" cy="990856"/>
            </a:xfrm>
            <a:custGeom>
              <a:avLst/>
              <a:gdLst/>
              <a:ahLst/>
              <a:cxnLst/>
              <a:rect l="l" t="t" r="r" b="b"/>
              <a:pathLst>
                <a:path w="14826235" h="990856">
                  <a:moveTo>
                    <a:pt x="0" y="165121"/>
                  </a:moveTo>
                  <a:cubicBezTo>
                    <a:pt x="0" y="73915"/>
                    <a:pt x="71120" y="0"/>
                    <a:pt x="158877" y="0"/>
                  </a:cubicBezTo>
                  <a:lnTo>
                    <a:pt x="14667357" y="0"/>
                  </a:lnTo>
                  <a:cubicBezTo>
                    <a:pt x="14755115" y="0"/>
                    <a:pt x="14826235" y="73915"/>
                    <a:pt x="14826235" y="165121"/>
                  </a:cubicBezTo>
                  <a:lnTo>
                    <a:pt x="14826235" y="825736"/>
                  </a:lnTo>
                  <a:cubicBezTo>
                    <a:pt x="14826235" y="916942"/>
                    <a:pt x="14755115" y="990856"/>
                    <a:pt x="14667357" y="990856"/>
                  </a:cubicBezTo>
                  <a:lnTo>
                    <a:pt x="158877" y="990856"/>
                  </a:lnTo>
                  <a:cubicBezTo>
                    <a:pt x="71120" y="990856"/>
                    <a:pt x="0" y="916942"/>
                    <a:pt x="0" y="8257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4826348" cy="10194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960"/>
                </a:lnSpc>
              </a:pPr>
              <a:r>
                <a:rPr lang="en-US" sz="3300" dirty="0">
                  <a:solidFill>
                    <a:srgbClr val="272557"/>
                  </a:solidFill>
                  <a:latin typeface="Arimo"/>
                  <a:ea typeface="Arimo"/>
                  <a:cs typeface="Arimo"/>
                  <a:sym typeface="Arimo"/>
                </a:rPr>
                <a:t>✰ </a:t>
              </a:r>
              <a:r>
                <a:rPr lang="en-US" sz="33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Play</a:t>
              </a:r>
              <a:r>
                <a:rPr lang="en-US" sz="3300" dirty="0">
                  <a:solidFill>
                    <a:srgbClr val="000000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 </a:t>
              </a:r>
              <a:r>
                <a:rPr lang="en-US" sz="3300" dirty="0">
                  <a:solidFill>
                    <a:srgbClr val="EB3488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games </a:t>
              </a:r>
              <a:r>
                <a:rPr lang="en-US" sz="33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and enter </a:t>
              </a:r>
              <a:r>
                <a:rPr lang="en-US" sz="3300" dirty="0">
                  <a:solidFill>
                    <a:srgbClr val="EB3488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competitions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628524" y="5010693"/>
            <a:ext cx="11119761" cy="1276946"/>
            <a:chOff x="0" y="0"/>
            <a:chExt cx="14826348" cy="170259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826233" cy="1702429"/>
            </a:xfrm>
            <a:custGeom>
              <a:avLst/>
              <a:gdLst/>
              <a:ahLst/>
              <a:cxnLst/>
              <a:rect l="l" t="t" r="r" b="b"/>
              <a:pathLst>
                <a:path w="14826233" h="1702429">
                  <a:moveTo>
                    <a:pt x="0" y="283717"/>
                  </a:moveTo>
                  <a:cubicBezTo>
                    <a:pt x="0" y="127000"/>
                    <a:pt x="127000" y="0"/>
                    <a:pt x="283718" y="0"/>
                  </a:cubicBezTo>
                  <a:lnTo>
                    <a:pt x="14542515" y="0"/>
                  </a:lnTo>
                  <a:cubicBezTo>
                    <a:pt x="14699233" y="0"/>
                    <a:pt x="14826233" y="127000"/>
                    <a:pt x="14826233" y="283717"/>
                  </a:cubicBezTo>
                  <a:lnTo>
                    <a:pt x="14826233" y="1418712"/>
                  </a:lnTo>
                  <a:cubicBezTo>
                    <a:pt x="14826233" y="1575429"/>
                    <a:pt x="14699233" y="1702429"/>
                    <a:pt x="14542515" y="1702429"/>
                  </a:cubicBezTo>
                  <a:lnTo>
                    <a:pt x="283718" y="1702429"/>
                  </a:lnTo>
                  <a:cubicBezTo>
                    <a:pt x="127000" y="1702556"/>
                    <a:pt x="0" y="1575556"/>
                    <a:pt x="0" y="141883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4826348" cy="173116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960"/>
                </a:lnSpc>
              </a:pPr>
              <a:r>
                <a:rPr lang="en-US" sz="3300" dirty="0">
                  <a:solidFill>
                    <a:srgbClr val="EB3488"/>
                  </a:solidFill>
                  <a:latin typeface="Arimo"/>
                  <a:ea typeface="Arimo"/>
                  <a:cs typeface="Arimo"/>
                  <a:sym typeface="Arimo"/>
                </a:rPr>
                <a:t>✰</a:t>
              </a:r>
              <a:r>
                <a:rPr lang="en-US" sz="3300" dirty="0">
                  <a:solidFill>
                    <a:srgbClr val="272557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3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Use the</a:t>
              </a:r>
              <a:r>
                <a:rPr lang="en-US" sz="3300" dirty="0">
                  <a:solidFill>
                    <a:srgbClr val="ED9B28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 </a:t>
              </a:r>
              <a:r>
                <a:rPr lang="en-US" sz="3300" dirty="0">
                  <a:solidFill>
                    <a:srgbClr val="EB3488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Book Sorter</a:t>
              </a:r>
              <a:r>
                <a:rPr lang="en-US" sz="3300" dirty="0">
                  <a:solidFill>
                    <a:srgbClr val="009F3C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 </a:t>
              </a:r>
              <a:r>
                <a:rPr lang="en-US" sz="33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to find books recommended by           other children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615189" y="2365848"/>
            <a:ext cx="11119761" cy="743192"/>
            <a:chOff x="0" y="0"/>
            <a:chExt cx="14826348" cy="99092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826235" cy="990856"/>
            </a:xfrm>
            <a:custGeom>
              <a:avLst/>
              <a:gdLst/>
              <a:ahLst/>
              <a:cxnLst/>
              <a:rect l="l" t="t" r="r" b="b"/>
              <a:pathLst>
                <a:path w="14826235" h="990856">
                  <a:moveTo>
                    <a:pt x="0" y="165121"/>
                  </a:moveTo>
                  <a:cubicBezTo>
                    <a:pt x="0" y="73915"/>
                    <a:pt x="71120" y="0"/>
                    <a:pt x="158877" y="0"/>
                  </a:cubicBezTo>
                  <a:lnTo>
                    <a:pt x="14667357" y="0"/>
                  </a:lnTo>
                  <a:cubicBezTo>
                    <a:pt x="14755115" y="0"/>
                    <a:pt x="14826235" y="73915"/>
                    <a:pt x="14826235" y="165121"/>
                  </a:cubicBezTo>
                  <a:lnTo>
                    <a:pt x="14826235" y="825736"/>
                  </a:lnTo>
                  <a:cubicBezTo>
                    <a:pt x="14826235" y="916942"/>
                    <a:pt x="14755115" y="990856"/>
                    <a:pt x="14667357" y="990856"/>
                  </a:cubicBezTo>
                  <a:lnTo>
                    <a:pt x="158877" y="990856"/>
                  </a:lnTo>
                  <a:cubicBezTo>
                    <a:pt x="71120" y="990856"/>
                    <a:pt x="0" y="916942"/>
                    <a:pt x="0" y="8257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4826348" cy="10194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960"/>
                </a:lnSpc>
              </a:pPr>
              <a:r>
                <a:rPr lang="en-US" sz="3300" dirty="0">
                  <a:solidFill>
                    <a:srgbClr val="272557"/>
                  </a:solidFill>
                  <a:latin typeface="Arimo"/>
                  <a:ea typeface="Arimo"/>
                  <a:cs typeface="Arimo"/>
                  <a:sym typeface="Arimo"/>
                </a:rPr>
                <a:t>✰ </a:t>
              </a:r>
              <a:r>
                <a:rPr lang="en-US" sz="3300" dirty="0">
                  <a:solidFill>
                    <a:srgbClr val="272557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Set your own</a:t>
              </a:r>
              <a:r>
                <a:rPr lang="en-US" sz="3300" dirty="0">
                  <a:solidFill>
                    <a:srgbClr val="7B9F15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 </a:t>
              </a:r>
              <a:r>
                <a:rPr lang="en-US" sz="3300" dirty="0">
                  <a:solidFill>
                    <a:srgbClr val="EB3488"/>
                  </a:solidFill>
                  <a:latin typeface="Raleway" pitchFamily="2" charset="0"/>
                  <a:ea typeface="Arimo"/>
                  <a:cs typeface="Arimo"/>
                  <a:sym typeface="Arimo"/>
                </a:rPr>
                <a:t>summer reading goal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062916" y="7611618"/>
            <a:ext cx="13291385" cy="79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 dirty="0">
                <a:solidFill>
                  <a:srgbClr val="FFFFFF"/>
                </a:solidFill>
                <a:latin typeface="Raleway" pitchFamily="2" charset="0"/>
                <a:ea typeface="Arimo Bold"/>
                <a:cs typeface="Arimo Bold"/>
                <a:sym typeface="Arimo Bold"/>
              </a:rPr>
              <a:t>summerreadingchallenge.org.uk</a:t>
            </a:r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8B20BBE6-03CF-784E-34BA-1E6A707AD5DE}"/>
              </a:ext>
            </a:extLst>
          </p:cNvPr>
          <p:cNvGrpSpPr/>
          <p:nvPr/>
        </p:nvGrpSpPr>
        <p:grpSpPr>
          <a:xfrm>
            <a:off x="0" y="8596222"/>
            <a:ext cx="18288001" cy="1690778"/>
            <a:chOff x="671367" y="0"/>
            <a:chExt cx="24384003" cy="225437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1499EAD8-117C-BB9E-D123-540C2D6D1118}"/>
                </a:ext>
              </a:extLst>
            </p:cNvPr>
            <p:cNvSpPr/>
            <p:nvPr/>
          </p:nvSpPr>
          <p:spPr>
            <a:xfrm>
              <a:off x="671368" y="0"/>
              <a:ext cx="24370174" cy="941772"/>
            </a:xfrm>
            <a:custGeom>
              <a:avLst/>
              <a:gdLst/>
              <a:ahLst/>
              <a:cxnLst/>
              <a:rect l="l" t="t" r="r" b="b"/>
              <a:pathLst>
                <a:path w="26552186" h="941772">
                  <a:moveTo>
                    <a:pt x="0" y="0"/>
                  </a:moveTo>
                  <a:lnTo>
                    <a:pt x="26552186" y="0"/>
                  </a:lnTo>
                  <a:lnTo>
                    <a:pt x="26552186" y="941772"/>
                  </a:lnTo>
                  <a:lnTo>
                    <a:pt x="0" y="941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754" t="-38105" r="-6200" b="-3810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64199475-1A5A-0421-F172-FA09DBE93EA0}"/>
                </a:ext>
              </a:extLst>
            </p:cNvPr>
            <p:cNvSpPr/>
            <p:nvPr/>
          </p:nvSpPr>
          <p:spPr>
            <a:xfrm>
              <a:off x="671367" y="888169"/>
              <a:ext cx="24384003" cy="1366201"/>
            </a:xfrm>
            <a:custGeom>
              <a:avLst/>
              <a:gdLst/>
              <a:ahLst/>
              <a:cxnLst/>
              <a:rect l="l" t="t" r="r" b="b"/>
              <a:pathLst>
                <a:path w="24384000" h="8475944">
                  <a:moveTo>
                    <a:pt x="0" y="0"/>
                  </a:moveTo>
                  <a:lnTo>
                    <a:pt x="24384000" y="0"/>
                  </a:lnTo>
                  <a:lnTo>
                    <a:pt x="24384000" y="8475944"/>
                  </a:lnTo>
                  <a:lnTo>
                    <a:pt x="0" y="847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1" t="-971519" r="-56" b="-149192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91B998-F4FD-7C78-2CD6-514A0D005E86}"/>
              </a:ext>
            </a:extLst>
          </p:cNvPr>
          <p:cNvSpPr txBox="1"/>
          <p:nvPr/>
        </p:nvSpPr>
        <p:spPr>
          <a:xfrm>
            <a:off x="8915400" y="9791700"/>
            <a:ext cx="906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+mj-lt"/>
                <a:ea typeface="Gibson Book" pitchFamily="50" charset="0"/>
              </a:rPr>
              <a:t>Illustrations © Harry Woodgate 2026. Read to the Beat © The Reading Agency 2026, registered charity number 1085443 England and Wales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DB947-6092-C2B8-64C4-BACCF09F2262}"/>
              </a:ext>
            </a:extLst>
          </p:cNvPr>
          <p:cNvGrpSpPr/>
          <p:nvPr/>
        </p:nvGrpSpPr>
        <p:grpSpPr>
          <a:xfrm>
            <a:off x="-2" y="-38100"/>
            <a:ext cx="18288002" cy="10325100"/>
            <a:chOff x="-2" y="-38100"/>
            <a:chExt cx="18288002" cy="103251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8CEB1E-6B99-A136-A41B-3C75DCCFE843}"/>
                </a:ext>
              </a:extLst>
            </p:cNvPr>
            <p:cNvGrpSpPr/>
            <p:nvPr/>
          </p:nvGrpSpPr>
          <p:grpSpPr>
            <a:xfrm>
              <a:off x="-2" y="-38100"/>
              <a:ext cx="18288002" cy="10325099"/>
              <a:chOff x="-2" y="-38100"/>
              <a:chExt cx="18288002" cy="10325099"/>
            </a:xfrm>
          </p:grpSpPr>
          <p:sp>
            <p:nvSpPr>
              <p:cNvPr id="15" name="Freeform 2">
                <a:extLst>
                  <a:ext uri="{FF2B5EF4-FFF2-40B4-BE49-F238E27FC236}">
                    <a16:creationId xmlns:a16="http://schemas.microsoft.com/office/drawing/2014/main" id="{894BB6A9-F23C-6A6D-328B-4B3A40A93AFA}"/>
                  </a:ext>
                </a:extLst>
              </p:cNvPr>
              <p:cNvSpPr/>
              <p:nvPr/>
            </p:nvSpPr>
            <p:spPr>
              <a:xfrm>
                <a:off x="0" y="-38100"/>
                <a:ext cx="18288000" cy="10250328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50328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50328"/>
                    </a:lnTo>
                    <a:lnTo>
                      <a:pt x="0" y="102503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2524" b="-2454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6" name="Group 3">
                <a:extLst>
                  <a:ext uri="{FF2B5EF4-FFF2-40B4-BE49-F238E27FC236}">
                    <a16:creationId xmlns:a16="http://schemas.microsoft.com/office/drawing/2014/main" id="{C58E5838-80AF-0E2F-4962-65C4BC93293D}"/>
                  </a:ext>
                </a:extLst>
              </p:cNvPr>
              <p:cNvGrpSpPr/>
              <p:nvPr/>
            </p:nvGrpSpPr>
            <p:grpSpPr>
              <a:xfrm>
                <a:off x="-2" y="5611479"/>
                <a:ext cx="18288002" cy="4675520"/>
                <a:chOff x="632295" y="0"/>
                <a:chExt cx="24384003" cy="6234025"/>
              </a:xfrm>
            </p:grpSpPr>
            <p:sp>
              <p:nvSpPr>
                <p:cNvPr id="17" name="Freeform 4">
                  <a:extLst>
                    <a:ext uri="{FF2B5EF4-FFF2-40B4-BE49-F238E27FC236}">
                      <a16:creationId xmlns:a16="http://schemas.microsoft.com/office/drawing/2014/main" id="{AC8B4AFA-9616-8C74-F295-9C92C678E539}"/>
                    </a:ext>
                  </a:extLst>
                </p:cNvPr>
                <p:cNvSpPr/>
                <p:nvPr/>
              </p:nvSpPr>
              <p:spPr>
                <a:xfrm>
                  <a:off x="632295" y="0"/>
                  <a:ext cx="24384003" cy="94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52186" h="941772">
                      <a:moveTo>
                        <a:pt x="0" y="0"/>
                      </a:moveTo>
                      <a:lnTo>
                        <a:pt x="26552186" y="0"/>
                      </a:lnTo>
                      <a:lnTo>
                        <a:pt x="26552186" y="941772"/>
                      </a:lnTo>
                      <a:lnTo>
                        <a:pt x="0" y="9417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2592" t="-38105" r="-6299" b="-3810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" name="Freeform 5">
                  <a:extLst>
                    <a:ext uri="{FF2B5EF4-FFF2-40B4-BE49-F238E27FC236}">
                      <a16:creationId xmlns:a16="http://schemas.microsoft.com/office/drawing/2014/main" id="{3D1DDFDA-F0E5-D8B3-B525-1424D29B7417}"/>
                    </a:ext>
                  </a:extLst>
                </p:cNvPr>
                <p:cNvSpPr/>
                <p:nvPr/>
              </p:nvSpPr>
              <p:spPr>
                <a:xfrm>
                  <a:off x="632298" y="888169"/>
                  <a:ext cx="24384000" cy="5345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4000" h="8475944">
                      <a:moveTo>
                        <a:pt x="0" y="0"/>
                      </a:moveTo>
                      <a:lnTo>
                        <a:pt x="24384000" y="0"/>
                      </a:lnTo>
                      <a:lnTo>
                        <a:pt x="24384000" y="8475944"/>
                      </a:lnTo>
                      <a:lnTo>
                        <a:pt x="0" y="84759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 t="-248283" b="-306835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029DEF8-EA89-91AA-64CE-38081D03E422}"/>
                </a:ext>
              </a:extLst>
            </p:cNvPr>
            <p:cNvSpPr/>
            <p:nvPr/>
          </p:nvSpPr>
          <p:spPr>
            <a:xfrm>
              <a:off x="0" y="7272100"/>
              <a:ext cx="18277629" cy="3014900"/>
            </a:xfrm>
            <a:custGeom>
              <a:avLst/>
              <a:gdLst/>
              <a:ahLst/>
              <a:cxnLst/>
              <a:rect l="l" t="t" r="r" b="b"/>
              <a:pathLst>
                <a:path w="18479210" h="6564476">
                  <a:moveTo>
                    <a:pt x="0" y="0"/>
                  </a:moveTo>
                  <a:lnTo>
                    <a:pt x="18479210" y="0"/>
                  </a:lnTo>
                  <a:lnTo>
                    <a:pt x="18479210" y="6564476"/>
                  </a:lnTo>
                  <a:lnTo>
                    <a:pt x="0" y="656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98" t="-34406" r="-362" b="-15213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565632" y="431663"/>
            <a:ext cx="7061309" cy="8826637"/>
          </a:xfrm>
          <a:custGeom>
            <a:avLst/>
            <a:gdLst/>
            <a:ahLst/>
            <a:cxnLst/>
            <a:rect l="l" t="t" r="r" b="b"/>
            <a:pathLst>
              <a:path w="7061309" h="8826637">
                <a:moveTo>
                  <a:pt x="0" y="0"/>
                </a:moveTo>
                <a:lnTo>
                  <a:pt x="7061309" y="0"/>
                </a:lnTo>
                <a:lnTo>
                  <a:pt x="7061309" y="8826637"/>
                </a:lnTo>
                <a:lnTo>
                  <a:pt x="0" y="8826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6756006" y="1927831"/>
            <a:ext cx="10503294" cy="3886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4"/>
              </a:lnSpc>
            </a:pPr>
            <a:r>
              <a:rPr lang="en-US" sz="10200" b="1" dirty="0">
                <a:solidFill>
                  <a:srgbClr val="272557"/>
                </a:solidFill>
                <a:latin typeface="Raleway" pitchFamily="2" charset="0"/>
                <a:ea typeface="Arimo Bold"/>
                <a:cs typeface="Arimo Bold"/>
                <a:sym typeface="Arimo Bold"/>
              </a:rPr>
              <a:t>See you at the library!</a:t>
            </a:r>
          </a:p>
          <a:p>
            <a:pPr algn="ctr">
              <a:lnSpc>
                <a:spcPts val="9914"/>
              </a:lnSpc>
            </a:pPr>
            <a:endParaRPr lang="en-US" sz="10200" b="1" dirty="0">
              <a:solidFill>
                <a:srgbClr val="2725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37D3A491-EC21-5CB1-C312-016914017EE1}"/>
              </a:ext>
            </a:extLst>
          </p:cNvPr>
          <p:cNvGrpSpPr/>
          <p:nvPr/>
        </p:nvGrpSpPr>
        <p:grpSpPr>
          <a:xfrm>
            <a:off x="0" y="8596222"/>
            <a:ext cx="18288001" cy="1690778"/>
            <a:chOff x="671367" y="0"/>
            <a:chExt cx="24384003" cy="2254370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8417A91-2AD0-9645-B874-FB36C8F99E7F}"/>
                </a:ext>
              </a:extLst>
            </p:cNvPr>
            <p:cNvSpPr/>
            <p:nvPr/>
          </p:nvSpPr>
          <p:spPr>
            <a:xfrm>
              <a:off x="671368" y="0"/>
              <a:ext cx="24370174" cy="941772"/>
            </a:xfrm>
            <a:custGeom>
              <a:avLst/>
              <a:gdLst/>
              <a:ahLst/>
              <a:cxnLst/>
              <a:rect l="l" t="t" r="r" b="b"/>
              <a:pathLst>
                <a:path w="26552186" h="941772">
                  <a:moveTo>
                    <a:pt x="0" y="0"/>
                  </a:moveTo>
                  <a:lnTo>
                    <a:pt x="26552186" y="0"/>
                  </a:lnTo>
                  <a:lnTo>
                    <a:pt x="26552186" y="941772"/>
                  </a:lnTo>
                  <a:lnTo>
                    <a:pt x="0" y="941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754" t="-38105" r="-6200" b="-3810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D992B58-E589-ADCF-A8F3-FF06837F86AF}"/>
                </a:ext>
              </a:extLst>
            </p:cNvPr>
            <p:cNvSpPr/>
            <p:nvPr/>
          </p:nvSpPr>
          <p:spPr>
            <a:xfrm>
              <a:off x="671367" y="888169"/>
              <a:ext cx="24384003" cy="1366201"/>
            </a:xfrm>
            <a:custGeom>
              <a:avLst/>
              <a:gdLst/>
              <a:ahLst/>
              <a:cxnLst/>
              <a:rect l="l" t="t" r="r" b="b"/>
              <a:pathLst>
                <a:path w="24384000" h="8475944">
                  <a:moveTo>
                    <a:pt x="0" y="0"/>
                  </a:moveTo>
                  <a:lnTo>
                    <a:pt x="24384000" y="0"/>
                  </a:lnTo>
                  <a:lnTo>
                    <a:pt x="24384000" y="8475944"/>
                  </a:lnTo>
                  <a:lnTo>
                    <a:pt x="0" y="847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1" t="-971519" r="-56" b="-149192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673299-4508-8F11-646E-DB4D94A42750}"/>
              </a:ext>
            </a:extLst>
          </p:cNvPr>
          <p:cNvSpPr txBox="1"/>
          <p:nvPr/>
        </p:nvSpPr>
        <p:spPr>
          <a:xfrm>
            <a:off x="8915400" y="9791700"/>
            <a:ext cx="906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+mj-lt"/>
                <a:ea typeface="Gibson Book" pitchFamily="50" charset="0"/>
              </a:rPr>
              <a:t>Illustrations © Harry Woodgate 2026. Read to the Beat © The Reading Agency 2026, registered charity number 1085443 England and Wales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493080-8355-45f9-82a1-ed57c908bae9">
      <Terms xmlns="http://schemas.microsoft.com/office/infopath/2007/PartnerControls"/>
    </lcf76f155ced4ddcb4097134ff3c332f>
    <TaxCatchAll xmlns="88329ebe-eddf-4a13-9155-b00765335f16" xsi:nil="true"/>
    <ExpiryDate xmlns="d3493080-8355-45f9-82a1-ed57c908bae9" xsi:nil="true"/>
    <MetaDescription xmlns="d3493080-8355-45f9-82a1-ed57c908bae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5FBA1C603EEA499CBF596389E140D1" ma:contentTypeVersion="24" ma:contentTypeDescription="Create a new document." ma:contentTypeScope="" ma:versionID="eabca27daa5b9108a728ed0036cd631d">
  <xsd:schema xmlns:xsd="http://www.w3.org/2001/XMLSchema" xmlns:xs="http://www.w3.org/2001/XMLSchema" xmlns:p="http://schemas.microsoft.com/office/2006/metadata/properties" xmlns:ns2="88329ebe-eddf-4a13-9155-b00765335f16" xmlns:ns3="d3493080-8355-45f9-82a1-ed57c908bae9" targetNamespace="http://schemas.microsoft.com/office/2006/metadata/properties" ma:root="true" ma:fieldsID="243286b69473404819aa7e75c07381ac" ns2:_="" ns3:_="">
    <xsd:import namespace="88329ebe-eddf-4a13-9155-b00765335f16"/>
    <xsd:import namespace="d3493080-8355-45f9-82a1-ed57c908bae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ExpiryDate" minOccurs="0"/>
                <xsd:element ref="ns3:MetaDescrip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329ebe-eddf-4a13-9155-b00765335f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326218f1-32cf-468b-a60d-5427b163251e}" ma:internalName="TaxCatchAll" ma:showField="CatchAllData" ma:web="88329ebe-eddf-4a13-9155-b00765335f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493080-8355-45f9-82a1-ed57c908ba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021c833-ab33-4879-862a-6dff463a2d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ExpiryDate" ma:index="26" nillable="true" ma:displayName="Expiry Date" ma:format="DateOnly" ma:internalName="ExpiryDate">
      <xsd:simpleType>
        <xsd:restriction base="dms:DateTime"/>
      </xsd:simpleType>
    </xsd:element>
    <xsd:element name="MetaDescription" ma:index="27" nillable="true" ma:displayName="Meta Description" ma:format="Dropdown" ma:internalName="MetaDescription">
      <xsd:simpleType>
        <xsd:restriction base="dms:Note">
          <xsd:maxLength value="255"/>
        </xsd:restriction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A78F30-AE52-41FF-8DF2-36D0F56AC85A}">
  <ds:schemaRefs>
    <ds:schemaRef ds:uri="http://schemas.openxmlformats.org/package/2006/metadata/core-properties"/>
    <ds:schemaRef ds:uri="88329ebe-eddf-4a13-9155-b00765335f16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d3493080-8355-45f9-82a1-ed57c908bae9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6B35A39-1D44-4897-A904-22FBC0CFC5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241544-F6DE-4EE4-A483-3E467241109D}">
  <ds:schemaRefs>
    <ds:schemaRef ds:uri="88329ebe-eddf-4a13-9155-b00765335f16"/>
    <ds:schemaRef ds:uri="d3493080-8355-45f9-82a1-ed57c908ba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1068</Words>
  <Application>Microsoft Office PowerPoint</Application>
  <PresentationFormat>Custom</PresentationFormat>
  <Paragraphs>79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Calibri</vt:lpstr>
      <vt:lpstr>Arimo</vt:lpstr>
      <vt:lpstr>Arial</vt:lpstr>
      <vt:lpstr>canada-type-gibson</vt:lpstr>
      <vt:lpstr>Gibson Book</vt:lpstr>
      <vt:lpstr>Trebuchet MS</vt:lpstr>
      <vt:lpstr>Arimo Bold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RttB Assembly Presentation</dc:title>
  <dc:creator>Christopher Jones</dc:creator>
  <cp:lastModifiedBy>Carolyn Gallagher</cp:lastModifiedBy>
  <cp:revision>8</cp:revision>
  <dcterms:created xsi:type="dcterms:W3CDTF">2006-08-16T00:00:00Z</dcterms:created>
  <dcterms:modified xsi:type="dcterms:W3CDTF">2026-05-26T13:57:28Z</dcterms:modified>
  <dc:identifier>DAHE8A2C0o8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0x010100605FBA1C603EEA499CBF596389E140D1</vt:lpwstr>
  </property>
  <property fmtid="{D5CDD505-2E9C-101B-9397-08002B2CF9AE}" pid="3" name="MediaServiceImageTags">
    <vt:lpwstr/>
  </property>
</Properties>
</file>